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71" r:id="rId6"/>
    <p:sldId id="258" r:id="rId7"/>
    <p:sldId id="289" r:id="rId8"/>
    <p:sldId id="257" r:id="rId9"/>
    <p:sldId id="290" r:id="rId10"/>
    <p:sldId id="291" r:id="rId11"/>
    <p:sldId id="292" r:id="rId12"/>
    <p:sldId id="293" r:id="rId13"/>
    <p:sldId id="260" r:id="rId14"/>
    <p:sldId id="268" r:id="rId15"/>
    <p:sldId id="269" r:id="rId16"/>
    <p:sldId id="272" r:id="rId17"/>
    <p:sldId id="276" r:id="rId18"/>
    <p:sldId id="275" r:id="rId19"/>
    <p:sldId id="273" r:id="rId20"/>
    <p:sldId id="274" r:id="rId21"/>
    <p:sldId id="277" r:id="rId22"/>
    <p:sldId id="294" r:id="rId23"/>
    <p:sldId id="262" r:id="rId24"/>
    <p:sldId id="278" r:id="rId25"/>
    <p:sldId id="279" r:id="rId26"/>
    <p:sldId id="280" r:id="rId27"/>
    <p:sldId id="281" r:id="rId28"/>
    <p:sldId id="282" r:id="rId29"/>
    <p:sldId id="286" r:id="rId30"/>
    <p:sldId id="284" r:id="rId31"/>
    <p:sldId id="285" r:id="rId32"/>
    <p:sldId id="287" r:id="rId33"/>
    <p:sldId id="288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7797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DACCD-CB8B-4F88-EFC0-4C6F9ACD2D8C}" v="13" dt="2025-09-18T21:00:00.548"/>
    <p1510:client id="{2A618FF3-68ED-4E3F-8C33-A028AB9B8F9B}" v="4016" dt="2025-09-19T17:00:20.891"/>
    <p1510:client id="{5A15F315-414E-79A3-40CA-ABD23E99C2D8}" v="71" dt="2025-09-19T16:24:30.136"/>
    <p1510:client id="{9490931E-AE43-FDAE-2CCC-9F969555D589}" v="29" vWet="30" dt="2025-09-19T16:28:37.103"/>
    <p1510:client id="{FD8B2179-F19D-458D-1644-429376E3964E}" v="13" dt="2025-09-19T05:15:30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508D4-3993-4C6E-AE5D-B648C4BE1A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336B2-DEFD-47ED-A48E-C113E5F04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4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7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CDAA8-4897-807E-609E-B9E1C666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8D520-6CB5-A384-B556-3CA0DEB3B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EE42A-AE1D-17E8-00EF-B8C954F0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  <a:p>
            <a:endParaRPr lang="en-US"/>
          </a:p>
          <a:p>
            <a:r>
              <a:rPr lang="en-US" err="1"/>
              <a:t>shreya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A3FBB-3162-2BF1-A0AA-C08475CFE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65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7FEA-398F-268E-8AC3-0A819137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5B6E4-F231-6F93-6BF4-A2ACE173F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5F99DD-F38E-6861-BC2D-2B7FA06DE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  <a:p>
            <a:endParaRPr lang="en-US"/>
          </a:p>
          <a:p>
            <a:r>
              <a:rPr lang="en-US" err="1"/>
              <a:t>shreya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66768-DB14-828C-5F79-81A84AA57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5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9279-7C28-023B-AE83-888D9EBF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BC579-58B5-8B69-4103-3BD02BA3E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4E341-7C39-0C6C-B25B-DCB8A45B8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ACED1-FD29-8D06-8279-4A88ED62F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15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95D2-B9FE-0BBE-3147-A9461EC47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8936B-4EF1-49C2-D9B2-65FCF179F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1FB95-BE73-6D2E-8E8D-594E350E1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FA9B-F9BB-BE67-BDFA-69CECC1B4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47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3E77A-2F0C-66DC-BBB1-286A741E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51A20-4D5D-7157-BC57-54E0A26D9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1EEB2-9980-03CB-39F9-85FC67E1A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2189-82F6-76AB-B794-7359D9FEE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A143-AD2A-D3FC-E74D-25B50ED0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04C25-4BB7-F09C-C1F5-EBFC85366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301EF-0AC6-DD65-A973-E3CB05ECA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EB523-E2D5-5EF9-336F-EFC0E73DE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13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120B-1608-57C6-32F7-05C329B83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14BD4-D6EA-786F-4739-267DEDFCD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814C8-103D-4C85-31B8-88815AF01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C1FB-EBFA-B79C-ABD8-EC2A2487A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6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F537-D4B6-4B14-7445-0A9D00ACE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A3F24-6A0A-31C7-F52C-1FD5B22DE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765E9-DA41-E17A-D598-976B5BAB8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 err="1"/>
              <a:t>hayden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5E568-24E5-0C75-8843-FD5EC0959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9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41159-1438-6B32-950F-18537DFC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8E30D-9A66-4535-A16E-5E5A227C3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CC67C-BF79-2960-7751-BF263C34C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2885B-8483-A3BF-D685-420CF3F72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3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Point out how much visual clutter there is on the road</a:t>
            </a:r>
          </a:p>
          <a:p>
            <a:endParaRPr lang="en-US"/>
          </a:p>
          <a:p>
            <a:r>
              <a:rPr lang="en-US" err="1"/>
              <a:t>jacob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59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55A5-F483-EDF3-CBD4-F7FA9F57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53967-143C-C27C-9753-F58300F10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68408-8DD2-B9DE-1F81-625C3CF3E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184A1-0745-E593-E771-1B3D639B5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78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CD648-C918-CCAF-3074-021FCEFD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F81F6-16B3-4A82-D954-3CEFDFBEF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A7216-7B82-E206-2FE7-68FDBE4C2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847-83E9-2B67-8CA4-2A1A1B2F6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A00ED-5EB0-C820-9874-AAE99E2B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B0A24-5DE3-199B-3974-CA604ACF7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929673-19EE-68A4-6AB4-00FEDF603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3B71F-E4B0-1918-499A-A9C7E2BC0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7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73029-8CED-05DB-44DA-CF0FD6D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F109C-10A4-9AAD-B49A-EE6CCCB03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A88D5-986E-55EA-48A8-EA2E65575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sec</a:t>
            </a:r>
          </a:p>
          <a:p>
            <a:endParaRPr lang="en-US"/>
          </a:p>
          <a:p>
            <a:r>
              <a:rPr lang="en-US"/>
              <a:t>Introduce project sponsor here</a:t>
            </a:r>
          </a:p>
          <a:p>
            <a:endParaRPr lang="en-US"/>
          </a:p>
          <a:p>
            <a:r>
              <a:rPr lang="en-US"/>
              <a:t>rishi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0CFAB-B396-C331-C81A-7BA03A895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8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948A-C1EF-24B9-BE48-6DAD251A8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46545-840A-7CEA-A2C8-370C80ED7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36C8A-10BF-A134-B133-EE8ED0F81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766A9-E806-8E4E-A51E-B18C99032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2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4679-4704-E5C3-C4EB-28230DCA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67E7C-7517-2365-2CC0-836380A20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19DA2-96C6-1383-9592-B9A1B259C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6F3D-E0F2-0C52-C32F-B0F81BB88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66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8F266-08DC-C30C-F46D-D350645D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7A951-8ED3-0A5E-61CB-477ED1751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5D765-6463-7F95-4967-C61185057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D8ACD-F6CF-2AE9-8CE0-DB6E28C7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5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FE8F4-0246-D25E-5FFE-2B0AC628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7020B-B730-CA55-FD5B-44740CEBD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5C09F-C5DF-1354-4F0A-AB8E0EE4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5BD1E-5FFB-55FB-23F7-4B4F2A2AD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36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7A56D-0823-2C2A-3234-08A06FAB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10D78-2AC7-2511-7764-EEE9A8DA9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EB40D-E504-4127-158D-B042FBCC3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C7D3-6E85-C871-98BE-1FA83F515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9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Remaining time + Q/A</a:t>
            </a:r>
            <a:br>
              <a:rPr lang="en-US"/>
            </a:br>
            <a:br>
              <a:rPr lang="en-US"/>
            </a:br>
            <a:r>
              <a:rPr lang="en-US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7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B7738-86DC-9FF0-C400-7942B1AEB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8BE19-B8B4-D22E-08FB-E75D4BB6B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0861F-6C37-A1A0-B2C6-2C970E762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Point out how much visual clutter there is on the road</a:t>
            </a:r>
          </a:p>
          <a:p>
            <a:endParaRPr lang="en-US"/>
          </a:p>
          <a:p>
            <a:r>
              <a:rPr lang="en-US" err="1"/>
              <a:t>jacob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980BE-9B80-D9BE-EBD6-66CA60CB3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jacob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FA04-8136-C730-C3E3-FAF12205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BBE9E-2579-3917-B61A-5C54449FA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C0A4B-21C2-4938-A4B1-4AB768AE1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EB7C3-DD2A-695D-A98F-2F29FBCDD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4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61F07-7014-6810-0E90-FC62B1C6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CEE94-525D-443E-F71B-3C5B7D4DA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E5B69-282D-6DBC-E33D-A961FB5C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EC69-801A-4F6E-256D-92091FC7F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5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6BEA2-2159-6141-381E-883D04BB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A7556F-26B5-1080-F9AD-055272349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159FAC-CC3A-7B9C-0EC7-8FBD4F51B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7AD45-CB43-DE7C-4B32-36C6BF232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25DEC-4DF9-7FEB-AE84-E1BC0D7BC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31949-231E-A6B8-B362-FCCA0F1FB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53162-4DCD-9207-1300-9AEABDCCA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A25FF-E69A-DC64-BD35-44ECDD567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2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  <a:p>
            <a:endParaRPr lang="en-US"/>
          </a:p>
          <a:p>
            <a:r>
              <a:rPr lang="en-US"/>
              <a:t>shreya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36B2-DEFD-47ED-A48E-C113E5F044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3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B673-C492-6D2F-0ECB-1699D5643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2923-2D8C-F7F1-3D08-B71452ED4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09F5A-72CC-72CB-EE6E-8DE56A7C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586BD-69DE-7039-1791-FE192898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8681-819F-E50A-9DCF-0ADF609E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8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0032-59AD-1EB0-66F5-2D3FFF18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187C6-6407-6941-FEAC-45ADA9CB7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B9CAF-2BC9-0A25-2484-43F4527D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3A06D-60C4-E4A8-965B-151871C3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44E3C-F121-358F-4D3F-45691C18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2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84D582-1A7B-AC8A-A019-8572154C7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339B2-4E1D-9395-603E-011A69C9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E84F7-B173-21FD-63AC-EBF7B471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1DC8-32CB-33F5-0A16-2C435E06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E5BC-B473-AFF1-E080-4FA28A25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4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4812-4506-5802-4AA8-890B0694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71E4-BBED-CEB6-E3DF-35C7FE77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8978A-BEA3-A25E-FF7D-6AA4AA11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6CB54-0500-7F37-6DEF-A84B349A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861B1-CBF8-D3AA-6062-A3B112BD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029C-D147-9527-205E-2EFEE643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86CB4-B02C-93DA-4407-38F5D76D5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1E89-74D9-652E-0FB6-078F5A4D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0FA3-BC50-C5FC-42D0-E777BC99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72BD8-E7DA-7E13-450B-C0784403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9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BF2B-4E5A-4225-1E06-BC3706A3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CAE4-4386-FEFD-2C54-95A2A2DC6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27A92-E27A-7687-2DB2-61608FE85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240FB-B27B-4ED5-0CBD-950FFBE3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35264-08C9-278A-A816-1F319F10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4C6BD-1751-A0C1-CB0F-47AE428C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3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34B7-266B-6010-E980-C9A69A5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B4C73-1FD4-220E-D1F9-03927D03B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E61DB-EAA3-2BC0-429E-AA61EE51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361C1-E6F9-F045-476E-C24B571BE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2BCE-4487-2E4A-8FAF-30FE93946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7F1AE-C7E5-633E-05E8-9C456FA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CA004-310F-2433-793F-7958B9AB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5B625-D072-6023-0EAE-F6188349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5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5452-9C79-10BF-B58C-49144B61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7F1A6-7C73-32A1-94D4-8A28252C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2834-EC37-60FB-47C5-233887DE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0A9D6-BCC5-ED45-B28E-9E2E8B28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6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09A97-B201-D045-C10D-1EDC6FBF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4382D-631D-4EF8-B908-722F981D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492E-A23E-A32D-EF32-3C09B470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A973-70F7-9E21-4995-B29F64A1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71D0-B2F0-6402-B0DA-AFFAD65D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92311-8382-734D-7CF0-F9189B3AD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3F244-40C4-F5E1-9CAA-3E8DBA0E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AEDB0-0347-859A-7D20-88484D33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1B0D3-E576-3F82-6E62-1A7BEE19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B800-71AC-A9D7-3F6E-AFDB4427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438BA8-792B-622D-A4DE-A79F94D8B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F0898-787A-B4AA-DCD2-388DE3E3D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668-AC6D-4476-A416-EF6E8204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ABFBB-0029-19BD-2A43-2C5A1660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A3B9-EBF4-E187-6294-C3F75E20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B0448-ED1B-285B-9E8D-AAC541D3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A8374-837F-CE6F-42F2-9E6497A8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B7FED-CC54-422F-A098-30CA54425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40715E-6B59-48EC-973F-A9520D47771B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DAD44-B68C-9C42-454A-13B517911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3BB5-7DDF-4370-C176-BFC034A00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EAF76E-27C3-49E6-BA82-8090DB05F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EF99-BD40-EB26-BD4F-04E1A0E9A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Traffic Sign Recognition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6734A-BDB5-14F8-6CA7-BEA386EE3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616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7</a:t>
            </a:r>
            <a:br>
              <a:rPr lang="en-US"/>
            </a:br>
            <a:br>
              <a:rPr lang="en-US"/>
            </a:br>
            <a:r>
              <a:rPr lang="en-US"/>
              <a:t>Sponsored by: The PFW CS Department</a:t>
            </a:r>
          </a:p>
          <a:p>
            <a:r>
              <a:rPr lang="en-US"/>
              <a:t>Advisor: Mohammadreza </a:t>
            </a:r>
            <a:r>
              <a:rPr lang="en-US" err="1"/>
              <a:t>Hajiarbabi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haquopy – Python SDK for Android">
            <a:extLst>
              <a:ext uri="{FF2B5EF4-FFF2-40B4-BE49-F238E27FC236}">
                <a16:creationId xmlns:a16="http://schemas.microsoft.com/office/drawing/2014/main" id="{04AFDFC5-CBEF-5BC5-8016-AECF5979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34" y="-3142535"/>
            <a:ext cx="1256090" cy="12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E521C9-351E-07B7-8F4E-0E82A1DA6B4A}"/>
              </a:ext>
            </a:extLst>
          </p:cNvPr>
          <p:cNvSpPr txBox="1"/>
          <p:nvPr/>
        </p:nvSpPr>
        <p:spPr>
          <a:xfrm>
            <a:off x="4075712" y="-2429485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Chaquopy</a:t>
            </a:r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237DD-7E27-24E5-295E-6F628C2E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55" y="2429352"/>
            <a:ext cx="8352890" cy="2076763"/>
          </a:xfrm>
        </p:spPr>
        <p:txBody>
          <a:bodyPr>
            <a:normAutofit/>
          </a:bodyPr>
          <a:lstStyle/>
          <a:p>
            <a:pPr algn="ctr"/>
            <a:r>
              <a:rPr lang="en-US" sz="6600" b="1"/>
              <a:t>Tools &amp; Technologies</a:t>
            </a:r>
            <a:endParaRPr lang="en-US" sz="6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39862-A9C2-8691-24EE-DF05EFF39ED9}"/>
              </a:ext>
            </a:extLst>
          </p:cNvPr>
          <p:cNvSpPr txBox="1"/>
          <p:nvPr/>
        </p:nvSpPr>
        <p:spPr>
          <a:xfrm>
            <a:off x="5258631" y="8687035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TensorFlow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62CF1-A21B-C34F-08E9-51195C33F57A}"/>
              </a:ext>
            </a:extLst>
          </p:cNvPr>
          <p:cNvSpPr txBox="1"/>
          <p:nvPr/>
        </p:nvSpPr>
        <p:spPr>
          <a:xfrm>
            <a:off x="5419780" y="8708950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OpenCV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3C20C-140C-11B3-E6D3-7BB13A109598}"/>
              </a:ext>
            </a:extLst>
          </p:cNvPr>
          <p:cNvSpPr txBox="1"/>
          <p:nvPr/>
        </p:nvSpPr>
        <p:spPr>
          <a:xfrm>
            <a:off x="5083467" y="-232003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GTSRB dataset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7F8E92-960A-52CE-9BE5-B5C53AB0B748}"/>
              </a:ext>
            </a:extLst>
          </p:cNvPr>
          <p:cNvSpPr txBox="1"/>
          <p:nvPr/>
        </p:nvSpPr>
        <p:spPr>
          <a:xfrm>
            <a:off x="5335662" y="-2361044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TKinter</a:t>
            </a:r>
            <a:endParaRPr lang="en-US" b="1"/>
          </a:p>
        </p:txBody>
      </p:sp>
      <p:pic>
        <p:nvPicPr>
          <p:cNvPr id="4" name="Picture 2" descr="Python (programming language) - Wikipedia">
            <a:extLst>
              <a:ext uri="{FF2B5EF4-FFF2-40B4-BE49-F238E27FC236}">
                <a16:creationId xmlns:a16="http://schemas.microsoft.com/office/drawing/2014/main" id="{B72DBE84-87E9-D67D-E607-78A3573D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06" y="-2900028"/>
            <a:ext cx="1377633" cy="137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ynset Signset Germany | Synset">
            <a:extLst>
              <a:ext uri="{FF2B5EF4-FFF2-40B4-BE49-F238E27FC236}">
                <a16:creationId xmlns:a16="http://schemas.microsoft.com/office/drawing/2014/main" id="{9E97649E-3904-B90D-6503-D072C7E2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01" y="8666839"/>
            <a:ext cx="1465545" cy="14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opencv/opencv: Open Source Computer Vision Library">
            <a:extLst>
              <a:ext uri="{FF2B5EF4-FFF2-40B4-BE49-F238E27FC236}">
                <a16:creationId xmlns:a16="http://schemas.microsoft.com/office/drawing/2014/main" id="{013DFED3-9050-6424-89F2-0C237A25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93" y="8737820"/>
            <a:ext cx="1682207" cy="16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ensorflow · GitHub">
            <a:extLst>
              <a:ext uri="{FF2B5EF4-FFF2-40B4-BE49-F238E27FC236}">
                <a16:creationId xmlns:a16="http://schemas.microsoft.com/office/drawing/2014/main" id="{5B65F3D5-C3C7-FFAD-E113-ED012828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6" y="8674146"/>
            <a:ext cx="1205108" cy="12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6" descr="OpenCV - Wikipedia">
            <a:extLst>
              <a:ext uri="{FF2B5EF4-FFF2-40B4-BE49-F238E27FC236}">
                <a16:creationId xmlns:a16="http://schemas.microsoft.com/office/drawing/2014/main" id="{8CED5ABC-5D27-A106-BC84-F7EDE8C7E6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83620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E9DBA-46D7-FEAF-0569-18AFE23B5910}"/>
              </a:ext>
            </a:extLst>
          </p:cNvPr>
          <p:cNvSpPr txBox="1"/>
          <p:nvPr/>
        </p:nvSpPr>
        <p:spPr>
          <a:xfrm>
            <a:off x="12394364" y="3244334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Python</a:t>
            </a:r>
          </a:p>
        </p:txBody>
      </p:sp>
      <p:pic>
        <p:nvPicPr>
          <p:cNvPr id="18" name="Picture 2" descr="Python (programming language) - Wikipedia">
            <a:extLst>
              <a:ext uri="{FF2B5EF4-FFF2-40B4-BE49-F238E27FC236}">
                <a16:creationId xmlns:a16="http://schemas.microsoft.com/office/drawing/2014/main" id="{5556F3C9-F4B5-F0EE-241C-CCF5F2034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50" b="90000" l="1417" r="90000">
                        <a14:foregroundMark x1="77083" y1="5917" x2="75000" y2="15667"/>
                        <a14:foregroundMark x1="75000" y1="15667" x2="74327" y2="25466"/>
                        <a14:foregroundMark x1="21339" y1="74615" x2="5583" y2="79917"/>
                        <a14:foregroundMark x1="5583" y1="79917" x2="583" y2="68250"/>
                        <a14:foregroundMark x1="583" y1="68250" x2="9833" y2="4417"/>
                        <a14:foregroundMark x1="9833" y1="4417" x2="20167" y2="167"/>
                        <a14:foregroundMark x1="20167" y1="167" x2="51667" y2="833"/>
                        <a14:foregroundMark x1="51667" y1="833" x2="62583" y2="250"/>
                        <a14:foregroundMark x1="62583" y1="250" x2="73667" y2="1250"/>
                        <a14:foregroundMark x1="73667" y1="1250" x2="77250" y2="6167"/>
                        <a14:foregroundMark x1="11750" y1="25917" x2="11667" y2="76667"/>
                        <a14:foregroundMark x1="11667" y1="76667" x2="3667" y2="79667"/>
                        <a14:foregroundMark x1="3667" y1="79667" x2="667" y2="38750"/>
                        <a14:foregroundMark x1="667" y1="38750" x2="1417" y2="30333"/>
                        <a14:foregroundMark x1="1417" y1="30333" x2="11833" y2="27500"/>
                        <a14:foregroundMark x1="11833" y1="27500" x2="12500" y2="26333"/>
                        <a14:backgroundMark x1="57917" y1="50333" x2="29667" y2="51667"/>
                        <a14:backgroundMark x1="29667" y1="51667" x2="23750" y2="60917"/>
                        <a14:backgroundMark x1="23750" y1="60917" x2="23833" y2="77417"/>
                        <a14:backgroundMark x1="23833" y1="77417" x2="27833" y2="84917"/>
                        <a14:backgroundMark x1="27833" y1="84917" x2="40750" y2="88667"/>
                        <a14:backgroundMark x1="40750" y1="88667" x2="74083" y2="67583"/>
                        <a14:backgroundMark x1="74083" y1="67583" x2="83250" y2="56417"/>
                        <a14:backgroundMark x1="83250" y1="56417" x2="82917" y2="30333"/>
                        <a14:backgroundMark x1="82917" y1="30333" x2="75833" y2="25583"/>
                        <a14:backgroundMark x1="75833" y1="25583" x2="74250" y2="45750"/>
                        <a14:backgroundMark x1="74250" y1="45750" x2="58500" y2="50667"/>
                        <a14:backgroundMark x1="58500" y1="50667" x2="58250" y2="50583"/>
                        <a14:backgroundMark x1="32833" y1="51917" x2="26250" y2="57000"/>
                        <a14:backgroundMark x1="26250" y1="57000" x2="25583" y2="66000"/>
                        <a14:backgroundMark x1="25583" y1="66000" x2="32833" y2="59833"/>
                        <a14:backgroundMark x1="32833" y1="59833" x2="32833" y2="5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-4593137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ython (programming language) - Wikipedia">
            <a:extLst>
              <a:ext uri="{FF2B5EF4-FFF2-40B4-BE49-F238E27FC236}">
                <a16:creationId xmlns:a16="http://schemas.microsoft.com/office/drawing/2014/main" id="{AE3A4B16-5A42-269C-F708-86EBEF631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750" l="10000" r="97417">
                        <a14:foregroundMark x1="51500" y1="65583" x2="51500" y2="65583"/>
                        <a14:foregroundMark x1="45167" y1="90167" x2="43333" y2="73750"/>
                        <a14:foregroundMark x1="43333" y1="73750" x2="65750" y2="58583"/>
                        <a14:foregroundMark x1="65750" y1="58583" x2="68000" y2="75250"/>
                        <a14:foregroundMark x1="68000" y1="75250" x2="46750" y2="87250"/>
                        <a14:foregroundMark x1="46750" y1="87250" x2="46000" y2="86750"/>
                        <a14:foregroundMark x1="57376" y1="51429" x2="56917" y2="51583"/>
                        <a14:foregroundMark x1="56917" y1="51583" x2="55348" y2="51563"/>
                        <a14:foregroundMark x1="23555" y1="75890" x2="22667" y2="93167"/>
                        <a14:foregroundMark x1="22667" y1="93167" x2="31250" y2="97500"/>
                        <a14:foregroundMark x1="31250" y1="97500" x2="45667" y2="97250"/>
                        <a14:foregroundMark x1="45667" y1="97250" x2="68917" y2="97417"/>
                        <a14:foregroundMark x1="68917" y1="97417" x2="84250" y2="74750"/>
                        <a14:foregroundMark x1="84250" y1="74750" x2="93750" y2="68250"/>
                        <a14:foregroundMark x1="93750" y1="68250" x2="98333" y2="55333"/>
                        <a14:foregroundMark x1="98333" y1="55333" x2="97417" y2="44833"/>
                        <a14:foregroundMark x1="97417" y1="44833" x2="88500" y2="26667"/>
                        <a14:foregroundMark x1="88500" y1="26667" x2="78583" y2="24083"/>
                        <a14:foregroundMark x1="78583" y1="24083" x2="77438" y2="24628"/>
                        <a14:foregroundMark x1="75167" y1="91333" x2="26750" y2="89500"/>
                        <a14:foregroundMark x1="26750" y1="89500" x2="23250" y2="97250"/>
                        <a14:foregroundMark x1="23250" y1="97250" x2="77083" y2="96750"/>
                        <a14:foregroundMark x1="77083" y1="96750" x2="74000" y2="90917"/>
                        <a14:backgroundMark x1="75833" y1="24750" x2="73083" y2="45833"/>
                        <a14:backgroundMark x1="73083" y1="45833" x2="65333" y2="48750"/>
                        <a14:backgroundMark x1="65333" y1="48750" x2="36167" y2="50667"/>
                        <a14:backgroundMark x1="36167" y1="50667" x2="28333" y2="54500"/>
                        <a14:backgroundMark x1="28333" y1="54500" x2="24500" y2="62083"/>
                        <a14:backgroundMark x1="24500" y1="62083" x2="23750" y2="72417"/>
                        <a14:backgroundMark x1="23750" y1="72417" x2="15667" y2="79667"/>
                        <a14:backgroundMark x1="15667" y1="79667" x2="5750" y2="64167"/>
                        <a14:backgroundMark x1="5750" y1="64167" x2="5000" y2="44167"/>
                        <a14:backgroundMark x1="5000" y1="44167" x2="13333" y2="22583"/>
                        <a14:backgroundMark x1="13333" y1="22583" x2="37000" y2="6250"/>
                        <a14:backgroundMark x1="37000" y1="6250" x2="50250" y2="5000"/>
                        <a14:backgroundMark x1="50250" y1="5000" x2="60750" y2="9333"/>
                        <a14:backgroundMark x1="60750" y1="9333" x2="75583" y2="24833"/>
                        <a14:backgroundMark x1="75583" y1="24833" x2="75667" y2="2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5497737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ython (programming language) - Wikipedia">
            <a:extLst>
              <a:ext uri="{FF2B5EF4-FFF2-40B4-BE49-F238E27FC236}">
                <a16:creationId xmlns:a16="http://schemas.microsoft.com/office/drawing/2014/main" id="{CB4957A4-255A-4C94-3DF0-3B188126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186" y="2949725"/>
            <a:ext cx="2507130" cy="25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6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AC3C-D3ED-6F60-89A1-1310FD05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haquopy – Python SDK for Android">
            <a:extLst>
              <a:ext uri="{FF2B5EF4-FFF2-40B4-BE49-F238E27FC236}">
                <a16:creationId xmlns:a16="http://schemas.microsoft.com/office/drawing/2014/main" id="{C8754B17-61BC-6831-B12F-DBF58C77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93" y="1984741"/>
            <a:ext cx="1256090" cy="12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311BB-0456-BA7F-400B-3BA9EC94FBE7}"/>
              </a:ext>
            </a:extLst>
          </p:cNvPr>
          <p:cNvSpPr txBox="1"/>
          <p:nvPr/>
        </p:nvSpPr>
        <p:spPr>
          <a:xfrm>
            <a:off x="4580708" y="267860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Chaquopy</a:t>
            </a:r>
            <a:endParaRPr lang="en-US" b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95B865-7DCF-DBA3-00CD-413320B4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5" y="8770"/>
            <a:ext cx="4723356" cy="730902"/>
          </a:xfrm>
        </p:spPr>
        <p:txBody>
          <a:bodyPr>
            <a:normAutofit fontScale="90000"/>
          </a:bodyPr>
          <a:lstStyle/>
          <a:p>
            <a:r>
              <a:rPr lang="en-US" b="1"/>
              <a:t>Tools &amp; Technologies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09A-F456-926E-F12E-9D8BC3B09235}"/>
              </a:ext>
            </a:extLst>
          </p:cNvPr>
          <p:cNvSpPr txBox="1"/>
          <p:nvPr/>
        </p:nvSpPr>
        <p:spPr>
          <a:xfrm>
            <a:off x="5316143" y="3581400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OpenCV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61C5E-886F-7B74-139E-E988BF6086DE}"/>
              </a:ext>
            </a:extLst>
          </p:cNvPr>
          <p:cNvSpPr txBox="1"/>
          <p:nvPr/>
        </p:nvSpPr>
        <p:spPr>
          <a:xfrm>
            <a:off x="5083467" y="287500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GTSRB dataset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0F0B5-C2A2-E58F-C41E-6B415CF82FDD}"/>
              </a:ext>
            </a:extLst>
          </p:cNvPr>
          <p:cNvSpPr txBox="1"/>
          <p:nvPr/>
        </p:nvSpPr>
        <p:spPr>
          <a:xfrm>
            <a:off x="5335662" y="2833990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TKinter</a:t>
            </a:r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B07F6-179B-A8CE-199A-A8F3F6F9007A}"/>
              </a:ext>
            </a:extLst>
          </p:cNvPr>
          <p:cNvSpPr txBox="1"/>
          <p:nvPr/>
        </p:nvSpPr>
        <p:spPr>
          <a:xfrm>
            <a:off x="5258631" y="356676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TensorFlow</a:t>
            </a:r>
          </a:p>
        </p:txBody>
      </p:sp>
      <p:pic>
        <p:nvPicPr>
          <p:cNvPr id="9" name="Picture 2" descr="Python (programming language) - Wikipedia">
            <a:extLst>
              <a:ext uri="{FF2B5EF4-FFF2-40B4-BE49-F238E27FC236}">
                <a16:creationId xmlns:a16="http://schemas.microsoft.com/office/drawing/2014/main" id="{C54326AF-A8B8-0AE2-065F-6B50FF7C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06" y="2329840"/>
            <a:ext cx="1377633" cy="137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ynset Signset Germany | Synset">
            <a:extLst>
              <a:ext uri="{FF2B5EF4-FFF2-40B4-BE49-F238E27FC236}">
                <a16:creationId xmlns:a16="http://schemas.microsoft.com/office/drawing/2014/main" id="{2328F2A3-3377-FD83-B4F6-66042EED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01" y="3581400"/>
            <a:ext cx="1465545" cy="14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opencv/opencv: Open Source Computer Vision Library">
            <a:extLst>
              <a:ext uri="{FF2B5EF4-FFF2-40B4-BE49-F238E27FC236}">
                <a16:creationId xmlns:a16="http://schemas.microsoft.com/office/drawing/2014/main" id="{102309B1-8D38-3D73-3007-EFB49B45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93" y="3652381"/>
            <a:ext cx="1682207" cy="16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flow · GitHub">
            <a:extLst>
              <a:ext uri="{FF2B5EF4-FFF2-40B4-BE49-F238E27FC236}">
                <a16:creationId xmlns:a16="http://schemas.microsoft.com/office/drawing/2014/main" id="{B2919F95-4731-0FAC-5849-214E2193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6" y="3588707"/>
            <a:ext cx="1205108" cy="12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0CD15A32-9C29-1E84-8515-BDE73D7F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50" b="90000" l="1417" r="90000">
                        <a14:foregroundMark x1="77083" y1="5917" x2="75000" y2="15667"/>
                        <a14:foregroundMark x1="75000" y1="15667" x2="74327" y2="25466"/>
                        <a14:foregroundMark x1="21339" y1="74615" x2="5583" y2="79917"/>
                        <a14:foregroundMark x1="5583" y1="79917" x2="583" y2="68250"/>
                        <a14:foregroundMark x1="583" y1="68250" x2="9833" y2="4417"/>
                        <a14:foregroundMark x1="9833" y1="4417" x2="20167" y2="167"/>
                        <a14:foregroundMark x1="20167" y1="167" x2="51667" y2="833"/>
                        <a14:foregroundMark x1="51667" y1="833" x2="62583" y2="250"/>
                        <a14:foregroundMark x1="62583" y1="250" x2="73667" y2="1250"/>
                        <a14:foregroundMark x1="73667" y1="1250" x2="77250" y2="6167"/>
                        <a14:foregroundMark x1="11750" y1="25917" x2="11667" y2="76667"/>
                        <a14:foregroundMark x1="11667" y1="76667" x2="3667" y2="79667"/>
                        <a14:foregroundMark x1="3667" y1="79667" x2="667" y2="38750"/>
                        <a14:foregroundMark x1="667" y1="38750" x2="1417" y2="30333"/>
                        <a14:foregroundMark x1="1417" y1="30333" x2="11833" y2="27500"/>
                        <a14:foregroundMark x1="11833" y1="27500" x2="12500" y2="26333"/>
                        <a14:backgroundMark x1="57917" y1="50333" x2="29667" y2="51667"/>
                        <a14:backgroundMark x1="29667" y1="51667" x2="23750" y2="60917"/>
                        <a14:backgroundMark x1="23750" y1="60917" x2="23833" y2="77417"/>
                        <a14:backgroundMark x1="23833" y1="77417" x2="27833" y2="84917"/>
                        <a14:backgroundMark x1="27833" y1="84917" x2="40750" y2="88667"/>
                        <a14:backgroundMark x1="40750" y1="88667" x2="74083" y2="67583"/>
                        <a14:backgroundMark x1="74083" y1="67583" x2="83250" y2="56417"/>
                        <a14:backgroundMark x1="83250" y1="56417" x2="82917" y2="30333"/>
                        <a14:backgroundMark x1="82917" y1="30333" x2="75833" y2="25583"/>
                        <a14:backgroundMark x1="75833" y1="25583" x2="74250" y2="45750"/>
                        <a14:backgroundMark x1="74250" y1="45750" x2="58500" y2="50667"/>
                        <a14:backgroundMark x1="58500" y1="50667" x2="58250" y2="50583"/>
                        <a14:backgroundMark x1="32833" y1="51917" x2="26250" y2="57000"/>
                        <a14:backgroundMark x1="26250" y1="57000" x2="25583" y2="66000"/>
                        <a14:backgroundMark x1="25583" y1="66000" x2="32833" y2="59833"/>
                        <a14:backgroundMark x1="32833" y1="59833" x2="32833" y2="5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472044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8CEB957B-5038-A19A-CC1C-F3305AA820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53C6D-59C0-1B45-E9AB-C942556C4636}"/>
              </a:ext>
            </a:extLst>
          </p:cNvPr>
          <p:cNvSpPr txBox="1"/>
          <p:nvPr/>
        </p:nvSpPr>
        <p:spPr>
          <a:xfrm>
            <a:off x="9346354" y="3244334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Python</a:t>
            </a:r>
          </a:p>
        </p:txBody>
      </p:sp>
      <p:pic>
        <p:nvPicPr>
          <p:cNvPr id="16" name="Picture 2" descr="Python (programming language) - Wikipedia">
            <a:extLst>
              <a:ext uri="{FF2B5EF4-FFF2-40B4-BE49-F238E27FC236}">
                <a16:creationId xmlns:a16="http://schemas.microsoft.com/office/drawing/2014/main" id="{E2DF9ED2-4BB9-43B7-B446-9EB91005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750" l="10000" r="97417">
                        <a14:foregroundMark x1="51500" y1="65583" x2="51500" y2="65583"/>
                        <a14:foregroundMark x1="45167" y1="90167" x2="43333" y2="73750"/>
                        <a14:foregroundMark x1="43333" y1="73750" x2="65750" y2="58583"/>
                        <a14:foregroundMark x1="65750" y1="58583" x2="68000" y2="75250"/>
                        <a14:foregroundMark x1="68000" y1="75250" x2="46750" y2="87250"/>
                        <a14:foregroundMark x1="46750" y1="87250" x2="46000" y2="86750"/>
                        <a14:foregroundMark x1="57376" y1="51429" x2="56917" y2="51583"/>
                        <a14:foregroundMark x1="56917" y1="51583" x2="55348" y2="51563"/>
                        <a14:foregroundMark x1="23555" y1="75890" x2="22667" y2="93167"/>
                        <a14:foregroundMark x1="22667" y1="93167" x2="31250" y2="97500"/>
                        <a14:foregroundMark x1="31250" y1="97500" x2="45667" y2="97250"/>
                        <a14:foregroundMark x1="45667" y1="97250" x2="68917" y2="97417"/>
                        <a14:foregroundMark x1="68917" y1="97417" x2="84250" y2="74750"/>
                        <a14:foregroundMark x1="84250" y1="74750" x2="93750" y2="68250"/>
                        <a14:foregroundMark x1="93750" y1="68250" x2="98333" y2="55333"/>
                        <a14:foregroundMark x1="98333" y1="55333" x2="97417" y2="44833"/>
                        <a14:foregroundMark x1="97417" y1="44833" x2="88500" y2="26667"/>
                        <a14:foregroundMark x1="88500" y1="26667" x2="78583" y2="24083"/>
                        <a14:foregroundMark x1="78583" y1="24083" x2="77438" y2="24628"/>
                        <a14:foregroundMark x1="75167" y1="91333" x2="26750" y2="89500"/>
                        <a14:foregroundMark x1="26750" y1="89500" x2="23250" y2="97250"/>
                        <a14:foregroundMark x1="23250" y1="97250" x2="77083" y2="96750"/>
                        <a14:foregroundMark x1="77083" y1="96750" x2="74000" y2="90917"/>
                        <a14:backgroundMark x1="75833" y1="24750" x2="73083" y2="45833"/>
                        <a14:backgroundMark x1="73083" y1="45833" x2="65333" y2="48750"/>
                        <a14:backgroundMark x1="65333" y1="48750" x2="36167" y2="50667"/>
                        <a14:backgroundMark x1="36167" y1="50667" x2="28333" y2="54500"/>
                        <a14:backgroundMark x1="28333" y1="54500" x2="24500" y2="62083"/>
                        <a14:backgroundMark x1="24500" y1="62083" x2="23750" y2="72417"/>
                        <a14:backgroundMark x1="23750" y1="72417" x2="15667" y2="79667"/>
                        <a14:backgroundMark x1="15667" y1="79667" x2="5750" y2="64167"/>
                        <a14:backgroundMark x1="5750" y1="64167" x2="5000" y2="44167"/>
                        <a14:backgroundMark x1="5000" y1="44167" x2="13333" y2="22583"/>
                        <a14:backgroundMark x1="13333" y1="22583" x2="37000" y2="6250"/>
                        <a14:backgroundMark x1="37000" y1="6250" x2="50250" y2="5000"/>
                        <a14:backgroundMark x1="50250" y1="5000" x2="60750" y2="9333"/>
                        <a14:backgroundMark x1="60750" y1="9333" x2="75583" y2="24833"/>
                        <a14:backgroundMark x1="75583" y1="24833" x2="75667" y2="2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44" y="472044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6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33567-D6B8-CEF5-78A7-D9D9F7847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haquopy – Python SDK for Android">
            <a:extLst>
              <a:ext uri="{FF2B5EF4-FFF2-40B4-BE49-F238E27FC236}">
                <a16:creationId xmlns:a16="http://schemas.microsoft.com/office/drawing/2014/main" id="{3CF84E78-E5B1-5E71-08EA-410136241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55" y="2172910"/>
            <a:ext cx="1256090" cy="125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21C76B-E5EE-EC30-20B4-A7FE6D795C36}"/>
              </a:ext>
            </a:extLst>
          </p:cNvPr>
          <p:cNvSpPr txBox="1"/>
          <p:nvPr/>
        </p:nvSpPr>
        <p:spPr>
          <a:xfrm>
            <a:off x="4580708" y="3623868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Chaquopy</a:t>
            </a:r>
            <a:endParaRPr lang="en-US" b="1"/>
          </a:p>
        </p:txBody>
      </p:sp>
      <p:pic>
        <p:nvPicPr>
          <p:cNvPr id="2058" name="Picture 10" descr="Synset Signset Germany | Synset">
            <a:extLst>
              <a:ext uri="{FF2B5EF4-FFF2-40B4-BE49-F238E27FC236}">
                <a16:creationId xmlns:a16="http://schemas.microsoft.com/office/drawing/2014/main" id="{4681B9B9-7DFD-973B-8B87-C6892523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701" y="1743206"/>
            <a:ext cx="1502079" cy="150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opencv/opencv: Open Source Computer Vision Library">
            <a:extLst>
              <a:ext uri="{FF2B5EF4-FFF2-40B4-BE49-F238E27FC236}">
                <a16:creationId xmlns:a16="http://schemas.microsoft.com/office/drawing/2014/main" id="{AE7D6983-990B-A6CA-795F-8646E888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267" y="3612715"/>
            <a:ext cx="1838946" cy="183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flow · GitHub">
            <a:extLst>
              <a:ext uri="{FF2B5EF4-FFF2-40B4-BE49-F238E27FC236}">
                <a16:creationId xmlns:a16="http://schemas.microsoft.com/office/drawing/2014/main" id="{E132587E-5A57-6B0A-072D-702C056B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" y="3612715"/>
            <a:ext cx="1500804" cy="15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46213CAF-EE87-E995-9536-39D3CDF53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0" y="1744480"/>
            <a:ext cx="1500805" cy="15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BF2257BE-7C38-91AD-9195-B9CB43C0B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6A72BD-543F-50B2-DEC5-0386C970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23356" y="186010"/>
            <a:ext cx="4723356" cy="730902"/>
          </a:xfrm>
        </p:spPr>
        <p:txBody>
          <a:bodyPr>
            <a:normAutofit fontScale="90000"/>
          </a:bodyPr>
          <a:lstStyle/>
          <a:p>
            <a:r>
              <a:rPr lang="en-US" b="1"/>
              <a:t>Tools &amp; Technologies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8EF8A-9E0D-B2D1-68F4-0B4F22E6B8A9}"/>
              </a:ext>
            </a:extLst>
          </p:cNvPr>
          <p:cNvSpPr txBox="1"/>
          <p:nvPr/>
        </p:nvSpPr>
        <p:spPr>
          <a:xfrm>
            <a:off x="12603370" y="3244334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12DD9-60AB-14AA-D5D5-DC73B4E38D28}"/>
              </a:ext>
            </a:extLst>
          </p:cNvPr>
          <p:cNvSpPr txBox="1"/>
          <p:nvPr/>
        </p:nvSpPr>
        <p:spPr>
          <a:xfrm>
            <a:off x="8436267" y="2309579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GTSRB dataset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3A019-CDAD-2C7D-FF02-30CC2E7C9679}"/>
              </a:ext>
            </a:extLst>
          </p:cNvPr>
          <p:cNvSpPr txBox="1"/>
          <p:nvPr/>
        </p:nvSpPr>
        <p:spPr>
          <a:xfrm>
            <a:off x="8850809" y="434752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OpenCV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A78CB-C6EE-2967-6403-2547AA7741A2}"/>
              </a:ext>
            </a:extLst>
          </p:cNvPr>
          <p:cNvSpPr txBox="1"/>
          <p:nvPr/>
        </p:nvSpPr>
        <p:spPr>
          <a:xfrm>
            <a:off x="2187908" y="2311387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TKinter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46E05-AC90-A12B-B8EB-DF7A84448FA8}"/>
              </a:ext>
            </a:extLst>
          </p:cNvPr>
          <p:cNvSpPr txBox="1"/>
          <p:nvPr/>
        </p:nvSpPr>
        <p:spPr>
          <a:xfrm>
            <a:off x="2187907" y="4178451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TensorFlow</a:t>
            </a:r>
          </a:p>
        </p:txBody>
      </p:sp>
      <p:pic>
        <p:nvPicPr>
          <p:cNvPr id="11" name="Picture 2" descr="Python (programming language) - Wikipedia">
            <a:extLst>
              <a:ext uri="{FF2B5EF4-FFF2-40B4-BE49-F238E27FC236}">
                <a16:creationId xmlns:a16="http://schemas.microsoft.com/office/drawing/2014/main" id="{9164D607-D98B-15B8-6280-0B0958FD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50" b="90000" l="1417" r="90000">
                        <a14:foregroundMark x1="77083" y1="5917" x2="75000" y2="15667"/>
                        <a14:foregroundMark x1="75000" y1="15667" x2="74327" y2="25466"/>
                        <a14:foregroundMark x1="21339" y1="74615" x2="5583" y2="79917"/>
                        <a14:foregroundMark x1="5583" y1="79917" x2="583" y2="68250"/>
                        <a14:foregroundMark x1="583" y1="68250" x2="9833" y2="4417"/>
                        <a14:foregroundMark x1="9833" y1="4417" x2="20167" y2="167"/>
                        <a14:foregroundMark x1="20167" y1="167" x2="51667" y2="833"/>
                        <a14:foregroundMark x1="51667" y1="833" x2="62583" y2="250"/>
                        <a14:foregroundMark x1="62583" y1="250" x2="73667" y2="1250"/>
                        <a14:foregroundMark x1="73667" y1="1250" x2="77250" y2="6167"/>
                        <a14:foregroundMark x1="11750" y1="25917" x2="11667" y2="76667"/>
                        <a14:foregroundMark x1="11667" y1="76667" x2="3667" y2="79667"/>
                        <a14:foregroundMark x1="3667" y1="79667" x2="667" y2="38750"/>
                        <a14:foregroundMark x1="667" y1="38750" x2="1417" y2="30333"/>
                        <a14:foregroundMark x1="1417" y1="30333" x2="11833" y2="27500"/>
                        <a14:foregroundMark x1="11833" y1="27500" x2="12500" y2="26333"/>
                        <a14:backgroundMark x1="57917" y1="50333" x2="29667" y2="51667"/>
                        <a14:backgroundMark x1="29667" y1="51667" x2="23750" y2="60917"/>
                        <a14:backgroundMark x1="23750" y1="60917" x2="23833" y2="77417"/>
                        <a14:backgroundMark x1="23833" y1="77417" x2="27833" y2="84917"/>
                        <a14:backgroundMark x1="27833" y1="84917" x2="40750" y2="88667"/>
                        <a14:backgroundMark x1="40750" y1="88667" x2="74083" y2="67583"/>
                        <a14:backgroundMark x1="74083" y1="67583" x2="83250" y2="56417"/>
                        <a14:backgroundMark x1="83250" y1="56417" x2="82917" y2="30333"/>
                        <a14:backgroundMark x1="82917" y1="30333" x2="75833" y2="25583"/>
                        <a14:backgroundMark x1="75833" y1="25583" x2="74250" y2="45750"/>
                        <a14:backgroundMark x1="74250" y1="45750" x2="58500" y2="50667"/>
                        <a14:backgroundMark x1="58500" y1="50667" x2="58250" y2="50583"/>
                        <a14:backgroundMark x1="32833" y1="51917" x2="26250" y2="57000"/>
                        <a14:backgroundMark x1="26250" y1="57000" x2="25583" y2="66000"/>
                        <a14:backgroundMark x1="25583" y1="66000" x2="32833" y2="59833"/>
                        <a14:backgroundMark x1="32833" y1="59833" x2="32833" y2="5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439" y="-3060340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A987E464-07EF-9A61-83DB-BE15BF360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750" l="10000" r="97417">
                        <a14:foregroundMark x1="51500" y1="65583" x2="51500" y2="65583"/>
                        <a14:foregroundMark x1="45167" y1="90167" x2="43333" y2="73750"/>
                        <a14:foregroundMark x1="43333" y1="73750" x2="65750" y2="58583"/>
                        <a14:foregroundMark x1="65750" y1="58583" x2="68000" y2="75250"/>
                        <a14:foregroundMark x1="68000" y1="75250" x2="46750" y2="87250"/>
                        <a14:foregroundMark x1="46750" y1="87250" x2="46000" y2="86750"/>
                        <a14:foregroundMark x1="57376" y1="51429" x2="56917" y2="51583"/>
                        <a14:foregroundMark x1="56917" y1="51583" x2="55348" y2="51563"/>
                        <a14:foregroundMark x1="23555" y1="75890" x2="22667" y2="93167"/>
                        <a14:foregroundMark x1="22667" y1="93167" x2="31250" y2="97500"/>
                        <a14:foregroundMark x1="31250" y1="97500" x2="45667" y2="97250"/>
                        <a14:foregroundMark x1="45667" y1="97250" x2="68917" y2="97417"/>
                        <a14:foregroundMark x1="68917" y1="97417" x2="84250" y2="74750"/>
                        <a14:foregroundMark x1="84250" y1="74750" x2="93750" y2="68250"/>
                        <a14:foregroundMark x1="93750" y1="68250" x2="98333" y2="55333"/>
                        <a14:foregroundMark x1="98333" y1="55333" x2="97417" y2="44833"/>
                        <a14:foregroundMark x1="97417" y1="44833" x2="88500" y2="26667"/>
                        <a14:foregroundMark x1="88500" y1="26667" x2="78583" y2="24083"/>
                        <a14:foregroundMark x1="78583" y1="24083" x2="77438" y2="24628"/>
                        <a14:foregroundMark x1="75167" y1="91333" x2="26750" y2="89500"/>
                        <a14:foregroundMark x1="26750" y1="89500" x2="23250" y2="97250"/>
                        <a14:foregroundMark x1="23250" y1="97250" x2="77083" y2="96750"/>
                        <a14:foregroundMark x1="77083" y1="96750" x2="74000" y2="90917"/>
                        <a14:backgroundMark x1="75833" y1="24750" x2="73083" y2="45833"/>
                        <a14:backgroundMark x1="73083" y1="45833" x2="65333" y2="48750"/>
                        <a14:backgroundMark x1="65333" y1="48750" x2="36167" y2="50667"/>
                        <a14:backgroundMark x1="36167" y1="50667" x2="28333" y2="54500"/>
                        <a14:backgroundMark x1="28333" y1="54500" x2="24500" y2="62083"/>
                        <a14:backgroundMark x1="24500" y1="62083" x2="23750" y2="72417"/>
                        <a14:backgroundMark x1="23750" y1="72417" x2="15667" y2="79667"/>
                        <a14:backgroundMark x1="15667" y1="79667" x2="5750" y2="64167"/>
                        <a14:backgroundMark x1="5750" y1="64167" x2="5000" y2="44167"/>
                        <a14:backgroundMark x1="5000" y1="44167" x2="13333" y2="22583"/>
                        <a14:backgroundMark x1="13333" y1="22583" x2="37000" y2="6250"/>
                        <a14:backgroundMark x1="37000" y1="6250" x2="50250" y2="5000"/>
                        <a14:backgroundMark x1="50250" y1="5000" x2="60750" y2="9333"/>
                        <a14:backgroundMark x1="60750" y1="9333" x2="75583" y2="24833"/>
                        <a14:backgroundMark x1="75583" y1="24833" x2="75667" y2="2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99" y="4034347"/>
            <a:ext cx="5913912" cy="59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9CED27-C885-C508-B9E3-D6E61EDB7914}"/>
              </a:ext>
            </a:extLst>
          </p:cNvPr>
          <p:cNvSpPr txBox="1">
            <a:spLocks/>
          </p:cNvSpPr>
          <p:nvPr/>
        </p:nvSpPr>
        <p:spPr>
          <a:xfrm>
            <a:off x="838200" y="-12964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Expected Outcome</a:t>
            </a:r>
          </a:p>
        </p:txBody>
      </p:sp>
    </p:spTree>
    <p:extLst>
      <p:ext uri="{BB962C8B-B14F-4D97-AF65-F5344CB8AC3E}">
        <p14:creationId xmlns:p14="http://schemas.microsoft.com/office/powerpoint/2010/main" val="177185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5C21-2D9D-86AF-D3CF-6A7F4D034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Synset Signset Germany | Synset">
            <a:extLst>
              <a:ext uri="{FF2B5EF4-FFF2-40B4-BE49-F238E27FC236}">
                <a16:creationId xmlns:a16="http://schemas.microsoft.com/office/drawing/2014/main" id="{F98FD14C-600C-2986-427D-9D89C79B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106" y="1743206"/>
            <a:ext cx="1502079" cy="150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opencv/opencv: Open Source Computer Vision Library">
            <a:extLst>
              <a:ext uri="{FF2B5EF4-FFF2-40B4-BE49-F238E27FC236}">
                <a16:creationId xmlns:a16="http://schemas.microsoft.com/office/drawing/2014/main" id="{55788F9D-5057-35C9-7B16-4A07E0251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8672" y="3612715"/>
            <a:ext cx="1838946" cy="183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flow · GitHub">
            <a:extLst>
              <a:ext uri="{FF2B5EF4-FFF2-40B4-BE49-F238E27FC236}">
                <a16:creationId xmlns:a16="http://schemas.microsoft.com/office/drawing/2014/main" id="{676F4878-52E8-C19B-5CC9-3B21606D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01248" y="3612715"/>
            <a:ext cx="1500804" cy="15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(programming language) - Wikipedia">
            <a:extLst>
              <a:ext uri="{FF2B5EF4-FFF2-40B4-BE49-F238E27FC236}">
                <a16:creationId xmlns:a16="http://schemas.microsoft.com/office/drawing/2014/main" id="{1C9DD9A2-BBA1-3333-F96E-8AB716BB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11825" y="1744480"/>
            <a:ext cx="1500805" cy="15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125A7197-4546-A925-308A-7B3F69566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FBA30-8835-E8E9-5CAB-C6F2C4D0358C}"/>
              </a:ext>
            </a:extLst>
          </p:cNvPr>
          <p:cNvSpPr txBox="1"/>
          <p:nvPr/>
        </p:nvSpPr>
        <p:spPr>
          <a:xfrm>
            <a:off x="23749672" y="2309579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GTSRB dataset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A96F8-EFD0-A309-5C1A-A2D7CD2B9E5F}"/>
              </a:ext>
            </a:extLst>
          </p:cNvPr>
          <p:cNvSpPr txBox="1"/>
          <p:nvPr/>
        </p:nvSpPr>
        <p:spPr>
          <a:xfrm>
            <a:off x="24164214" y="4347522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ea typeface="+mn-lt"/>
                <a:cs typeface="+mn-lt"/>
              </a:rPr>
              <a:t>OpenCV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1F03B-0C70-5E2E-F729-9FACB6CCD464}"/>
              </a:ext>
            </a:extLst>
          </p:cNvPr>
          <p:cNvSpPr txBox="1"/>
          <p:nvPr/>
        </p:nvSpPr>
        <p:spPr>
          <a:xfrm>
            <a:off x="-15789561" y="2311387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TKinter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761C5-F360-631C-7640-63A5EF9B2A92}"/>
              </a:ext>
            </a:extLst>
          </p:cNvPr>
          <p:cNvSpPr txBox="1"/>
          <p:nvPr/>
        </p:nvSpPr>
        <p:spPr>
          <a:xfrm>
            <a:off x="-15789562" y="4178451"/>
            <a:ext cx="272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TensorFlow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6240BE-FDDB-35C8-6AF0-7F4E9E4B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2ADD82-DE20-7CB6-70E4-673DB94F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7096125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Goal 1: Create a working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A5C0-876A-F6AC-3224-3C91591089F7}"/>
              </a:ext>
            </a:extLst>
          </p:cNvPr>
          <p:cNvSpPr txBox="1">
            <a:spLocks/>
          </p:cNvSpPr>
          <p:nvPr/>
        </p:nvSpPr>
        <p:spPr>
          <a:xfrm>
            <a:off x="990600" y="8796430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Goal 2: Obtain hands on experience</a:t>
            </a:r>
          </a:p>
        </p:txBody>
      </p:sp>
    </p:spTree>
    <p:extLst>
      <p:ext uri="{BB962C8B-B14F-4D97-AF65-F5344CB8AC3E}">
        <p14:creationId xmlns:p14="http://schemas.microsoft.com/office/powerpoint/2010/main" val="252099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14610-124E-E8B9-7E1D-7302DB347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48533C7F-9909-151C-52F5-3999CFAF04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F95D9E-4A83-93A3-5AA5-2AAF335E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853D7F5-2ABF-E92C-E4E2-F5897930B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4459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Goal 1: Create a working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2B9CC-B2D3-5C3E-A440-81E67798FBB8}"/>
              </a:ext>
            </a:extLst>
          </p:cNvPr>
          <p:cNvSpPr txBox="1">
            <a:spLocks/>
          </p:cNvSpPr>
          <p:nvPr/>
        </p:nvSpPr>
        <p:spPr>
          <a:xfrm>
            <a:off x="922020" y="4162314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Goal 2: Obtain hands on experience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769122-9493-104B-C363-2C26DBF9D5E7}"/>
              </a:ext>
            </a:extLst>
          </p:cNvPr>
          <p:cNvSpPr txBox="1">
            <a:spLocks/>
          </p:cNvSpPr>
          <p:nvPr/>
        </p:nvSpPr>
        <p:spPr>
          <a:xfrm>
            <a:off x="7365607" y="2462009"/>
            <a:ext cx="11881884" cy="2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 that can</a:t>
            </a:r>
          </a:p>
        </p:txBody>
      </p:sp>
    </p:spTree>
    <p:extLst>
      <p:ext uri="{BB962C8B-B14F-4D97-AF65-F5344CB8AC3E}">
        <p14:creationId xmlns:p14="http://schemas.microsoft.com/office/powerpoint/2010/main" val="10521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81784-D99B-EE11-F8C5-F9F5CD07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A43917E4-928A-A37E-BFB4-53A49CA44D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826172-0BC4-2B3F-6FD9-A70B7839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D954224-4118-3FA4-74B7-8685B452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1182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Goal 1: Create a working application that can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90CC9E-669E-6532-BD96-4171218963F1}"/>
              </a:ext>
            </a:extLst>
          </p:cNvPr>
          <p:cNvSpPr txBox="1">
            <a:spLocks/>
          </p:cNvSpPr>
          <p:nvPr/>
        </p:nvSpPr>
        <p:spPr>
          <a:xfrm>
            <a:off x="383782" y="6858000"/>
            <a:ext cx="11881884" cy="2930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Fvglfkd;gkmf,pq.k,oGLGFKDKGwflekwf,wepkclkascmacalcofmjk,plk,oq:1fhsckmlwqoilskajz </a:t>
            </a:r>
            <a:r>
              <a:rPr lang="en-US" err="1"/>
              <a:t>xmzjkn</a:t>
            </a:r>
            <a:r>
              <a:rPr lang="en-US"/>
              <a:t> jhdkalsmjhbayuqhnsakxjzmloqpeij3987wfeuisdkjldqwiouepdiwq	jmk,lpk,omjinpl,omjinhubyvtcrxzawsewazxseezawexsrcdsexazwesxdcrsxeazrdctfvytcdrxserdctfvygbunhubgvfyctdxrszewqAZERSfvybgunhimjok,pl.pk,omjinhbugyvftcdrxswzaeqesxrdctfvygbunhijmok,jnhbgvyfrtcexzwrxcdtfvygbunhijmok,pljmnihybgtufr6de5s4wzxrcdtfvygbunhjmkhubgyvftcdrxsezawxsedcrfvtgybhunijokplkq	</a:t>
            </a:r>
            <a:r>
              <a:rPr lang="en-US" err="1"/>
              <a:t>jmoihweugcdnhslkerjmnhiteijmowk,pe,rmjc,pejmroinhjklx</a:t>
            </a:r>
            <a:r>
              <a:rPr lang="en-US"/>
              <a:t>[</a:t>
            </a:r>
            <a:r>
              <a:rPr lang="en-US" err="1"/>
              <a:t>kemrjnihok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E97BD1-1CD1-6D1C-FD7C-8C2CA7693E99}"/>
              </a:ext>
            </a:extLst>
          </p:cNvPr>
          <p:cNvSpPr txBox="1">
            <a:spLocks/>
          </p:cNvSpPr>
          <p:nvPr/>
        </p:nvSpPr>
        <p:spPr>
          <a:xfrm>
            <a:off x="838200" y="7298494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Goal 2: Obtain hands on experience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7AB07F-A1E3-58AB-7AAE-FFCBD4B8E848}"/>
              </a:ext>
            </a:extLst>
          </p:cNvPr>
          <p:cNvSpPr txBox="1">
            <a:spLocks/>
          </p:cNvSpPr>
          <p:nvPr/>
        </p:nvSpPr>
        <p:spPr>
          <a:xfrm>
            <a:off x="-3571875" y="6826582"/>
            <a:ext cx="16591886" cy="2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Fvglfkd;gkmf,pq.Rk,oGLGFKDKGwflekwf,w</a:t>
            </a:r>
            <a:r>
              <a:rPr lang="en-US"/>
              <a:t> R epkclkascmacalcofmjk,plk,oq:1fhsckmlwqoilskajz RSDF  </a:t>
            </a:r>
            <a:r>
              <a:rPr lang="en-US" err="1"/>
              <a:t>GDFGHFGHdfgdfghfd</a:t>
            </a:r>
            <a:r>
              <a:rPr lang="en-US"/>
              <a:t> </a:t>
            </a:r>
            <a:r>
              <a:rPr lang="en-US" err="1"/>
              <a:t>klmxmzjkn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E0CFA-08B9-6A17-CF36-52ADC54BCDF9}"/>
              </a:ext>
            </a:extLst>
          </p:cNvPr>
          <p:cNvSpPr txBox="1">
            <a:spLocks/>
          </p:cNvSpPr>
          <p:nvPr/>
        </p:nvSpPr>
        <p:spPr>
          <a:xfrm>
            <a:off x="-3571875" y="6795164"/>
            <a:ext cx="16591886" cy="2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Fvglfkd;gkmf,pq.Rk,oGLGFKDKGwflekwf,w</a:t>
            </a:r>
            <a:r>
              <a:rPr lang="en-US"/>
              <a:t> R epkclkascmacalcofmjk,plk,oq:1fhsckmlwqoilskajz RSDF  </a:t>
            </a:r>
            <a:r>
              <a:rPr lang="en-US" err="1"/>
              <a:t>GDFGHFGHdfgdfghfd</a:t>
            </a:r>
            <a:r>
              <a:rPr lang="en-US"/>
              <a:t> </a:t>
            </a:r>
            <a:r>
              <a:rPr lang="en-US" err="1"/>
              <a:t>klmxmzjkn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7449-73C5-248C-A29E-BB27DBB23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AEA0AF95-9ACE-7D5E-F137-719206C2CF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771989-B258-C749-0BC2-642A14C1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2E9F81-F25F-10A6-73D7-2413290FC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1182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Goal 1: Create a working application that can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E8EAAA-0D34-6AA2-6E00-F871A3659976}"/>
              </a:ext>
            </a:extLst>
          </p:cNvPr>
          <p:cNvSpPr txBox="1">
            <a:spLocks/>
          </p:cNvSpPr>
          <p:nvPr/>
        </p:nvSpPr>
        <p:spPr>
          <a:xfrm>
            <a:off x="-2771775" y="6858000"/>
            <a:ext cx="16591886" cy="2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Fvglfkd;gkmrrrf,pq.Rk,oGLGFKDKGwflekwf,w</a:t>
            </a:r>
            <a:r>
              <a:rPr lang="en-US"/>
              <a:t> R/</a:t>
            </a:r>
            <a:r>
              <a:rPr lang="en-US" err="1"/>
              <a:t>asdlkfjhseduifjoken</a:t>
            </a:r>
            <a:r>
              <a:rPr lang="en-US"/>
              <a:t> </a:t>
            </a:r>
            <a:r>
              <a:rPr lang="en-US" err="1"/>
              <a:t>klstrtrta</a:t>
            </a:r>
            <a:r>
              <a:rPr lang="en-US"/>
              <a:t> epkclPSDPgfdklgybuvnivemop,akascmacalcofmjk,plk,oq:1fhsckmlwqoilskajz RSDF  </a:t>
            </a:r>
            <a:r>
              <a:rPr lang="en-US" err="1"/>
              <a:t>GDFGHFGHdfgdfghfd</a:t>
            </a:r>
            <a:r>
              <a:rPr lang="en-US"/>
              <a:t> </a:t>
            </a:r>
            <a:r>
              <a:rPr lang="en-US" err="1"/>
              <a:t>klmxmzjkn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F6E80F-8A60-F71F-6A96-79EBD2516FA6}"/>
              </a:ext>
            </a:extLst>
          </p:cNvPr>
          <p:cNvSpPr txBox="1">
            <a:spLocks/>
          </p:cNvSpPr>
          <p:nvPr/>
        </p:nvSpPr>
        <p:spPr>
          <a:xfrm>
            <a:off x="990600" y="322893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Recognize traffic signs in real time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A7748-73AA-334B-AE71-D79ECFDED0DF}"/>
              </a:ext>
            </a:extLst>
          </p:cNvPr>
          <p:cNvSpPr txBox="1">
            <a:spLocks/>
          </p:cNvSpPr>
          <p:nvPr/>
        </p:nvSpPr>
        <p:spPr>
          <a:xfrm>
            <a:off x="-3571875" y="6795164"/>
            <a:ext cx="16591886" cy="2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Fvglfkd;gkmf,pq.Rk,oGLGFKDKGwflekwf,w</a:t>
            </a:r>
            <a:r>
              <a:rPr lang="en-US"/>
              <a:t> R epkclkascmacalcofmjk,plk,oq:1fhsckmlwqoilskajz RSDF  </a:t>
            </a:r>
            <a:r>
              <a:rPr lang="en-US" err="1"/>
              <a:t>GDFGHFGHdfgdfghfd</a:t>
            </a:r>
            <a:r>
              <a:rPr lang="en-US"/>
              <a:t> </a:t>
            </a:r>
            <a:r>
              <a:rPr lang="en-US" err="1"/>
              <a:t>klmxmzjkn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9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F8847-02C6-B5F9-D9DB-F0C54AB1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0704DE78-EDE0-690C-F120-6A0AACC5D9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D46B755-0A7D-92BE-8635-CE8220C1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CB53EA-80EC-6310-34B8-BBAA5FB7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1182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Goal 1: Create a working application that can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FBF1-7B4C-645B-9879-C12B813D9E89}"/>
              </a:ext>
            </a:extLst>
          </p:cNvPr>
          <p:cNvSpPr txBox="1">
            <a:spLocks/>
          </p:cNvSpPr>
          <p:nvPr/>
        </p:nvSpPr>
        <p:spPr>
          <a:xfrm>
            <a:off x="990600" y="322893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Recognize traffic signs in real 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083F1D-9AA5-D0C0-B8DF-6B78E5C9B644}"/>
              </a:ext>
            </a:extLst>
          </p:cNvPr>
          <p:cNvSpPr txBox="1">
            <a:spLocks/>
          </p:cNvSpPr>
          <p:nvPr/>
        </p:nvSpPr>
        <p:spPr>
          <a:xfrm>
            <a:off x="990600" y="392660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Provide visual and/or audio alerts</a:t>
            </a:r>
          </a:p>
        </p:txBody>
      </p:sp>
      <p:sp>
        <p:nvSpPr>
          <p:cNvPr id="5" name="AutoShape 6" descr="OpenCV - Wikipedia">
            <a:extLst>
              <a:ext uri="{FF2B5EF4-FFF2-40B4-BE49-F238E27FC236}">
                <a16:creationId xmlns:a16="http://schemas.microsoft.com/office/drawing/2014/main" id="{AC5EEC06-5F2A-9B76-E764-50F5C5B488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877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33F38A-CA14-75D6-52D1-2F8589731B5C}"/>
              </a:ext>
            </a:extLst>
          </p:cNvPr>
          <p:cNvSpPr txBox="1">
            <a:spLocks/>
          </p:cNvSpPr>
          <p:nvPr/>
        </p:nvSpPr>
        <p:spPr>
          <a:xfrm>
            <a:off x="990600" y="7829513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Computer Vision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0348B0-97EA-DFC5-FBF9-E8924F5BE9C3}"/>
              </a:ext>
            </a:extLst>
          </p:cNvPr>
          <p:cNvSpPr txBox="1">
            <a:spLocks/>
          </p:cNvSpPr>
          <p:nvPr/>
        </p:nvSpPr>
        <p:spPr>
          <a:xfrm>
            <a:off x="990600" y="846768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AI Model Training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7F2720-8B90-57AA-D033-1444165FAA24}"/>
              </a:ext>
            </a:extLst>
          </p:cNvPr>
          <p:cNvSpPr txBox="1">
            <a:spLocks/>
          </p:cNvSpPr>
          <p:nvPr/>
        </p:nvSpPr>
        <p:spPr>
          <a:xfrm>
            <a:off x="990600" y="9105863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Python Based Application Development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79F995-4719-9BC2-CE00-68C580D97E8E}"/>
              </a:ext>
            </a:extLst>
          </p:cNvPr>
          <p:cNvSpPr txBox="1">
            <a:spLocks/>
          </p:cNvSpPr>
          <p:nvPr/>
        </p:nvSpPr>
        <p:spPr>
          <a:xfrm>
            <a:off x="990600" y="7036557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Goal 2: Obtain hands on experience with</a:t>
            </a:r>
          </a:p>
        </p:txBody>
      </p:sp>
    </p:spTree>
    <p:extLst>
      <p:ext uri="{BB962C8B-B14F-4D97-AF65-F5344CB8AC3E}">
        <p14:creationId xmlns:p14="http://schemas.microsoft.com/office/powerpoint/2010/main" val="75676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3B465-CEF6-35B0-0F66-B806CDA6A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6" descr="OpenCV - Wikipedia">
            <a:extLst>
              <a:ext uri="{FF2B5EF4-FFF2-40B4-BE49-F238E27FC236}">
                <a16:creationId xmlns:a16="http://schemas.microsoft.com/office/drawing/2014/main" id="{B886C231-E785-B403-12EA-E8C52F6E6D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07FD16-6DBE-0132-75EA-52B07F4D2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Expected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4BC6-740C-10D8-599C-70FEB72F9B10}"/>
              </a:ext>
            </a:extLst>
          </p:cNvPr>
          <p:cNvSpPr txBox="1">
            <a:spLocks/>
          </p:cNvSpPr>
          <p:nvPr/>
        </p:nvSpPr>
        <p:spPr>
          <a:xfrm>
            <a:off x="838200" y="2131182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Goal 2: Obtain hands on experience with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8F5594-F51B-D39D-9AE1-3F7B25C49EB6}"/>
              </a:ext>
            </a:extLst>
          </p:cNvPr>
          <p:cNvSpPr txBox="1">
            <a:spLocks/>
          </p:cNvSpPr>
          <p:nvPr/>
        </p:nvSpPr>
        <p:spPr>
          <a:xfrm>
            <a:off x="990600" y="322893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Computer Vision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B7AAFD-95F1-5CE5-73EC-D5243BEBE013}"/>
              </a:ext>
            </a:extLst>
          </p:cNvPr>
          <p:cNvSpPr txBox="1">
            <a:spLocks/>
          </p:cNvSpPr>
          <p:nvPr/>
        </p:nvSpPr>
        <p:spPr>
          <a:xfrm>
            <a:off x="990600" y="3867113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AI Model Training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D35CB-6A2A-A4CF-C345-1335BC7DD5A4}"/>
              </a:ext>
            </a:extLst>
          </p:cNvPr>
          <p:cNvSpPr txBox="1">
            <a:spLocks/>
          </p:cNvSpPr>
          <p:nvPr/>
        </p:nvSpPr>
        <p:spPr>
          <a:xfrm>
            <a:off x="990600" y="450528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Python Based Application Development</a:t>
            </a:r>
          </a:p>
        </p:txBody>
      </p:sp>
      <p:sp>
        <p:nvSpPr>
          <p:cNvPr id="11" name="AutoShape 6" descr="OpenCV - Wikipedia">
            <a:extLst>
              <a:ext uri="{FF2B5EF4-FFF2-40B4-BE49-F238E27FC236}">
                <a16:creationId xmlns:a16="http://schemas.microsoft.com/office/drawing/2014/main" id="{0703CE09-FDBE-9DB6-B19D-3D2CAD391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362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09C399-28F9-0EEE-0073-8FA1B8B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7132"/>
            <a:ext cx="10515600" cy="704924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Goal 1: Create a working application that can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06A4EB-3E13-6B00-9F40-23DD75E2EB52}"/>
              </a:ext>
            </a:extLst>
          </p:cNvPr>
          <p:cNvSpPr txBox="1">
            <a:spLocks/>
          </p:cNvSpPr>
          <p:nvPr/>
        </p:nvSpPr>
        <p:spPr>
          <a:xfrm>
            <a:off x="990600" y="892488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Recognize traffic signs in real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309E67-DDFE-F0A2-E71D-55CF876DE4DA}"/>
              </a:ext>
            </a:extLst>
          </p:cNvPr>
          <p:cNvSpPr txBox="1">
            <a:spLocks/>
          </p:cNvSpPr>
          <p:nvPr/>
        </p:nvSpPr>
        <p:spPr>
          <a:xfrm>
            <a:off x="990600" y="9622558"/>
            <a:ext cx="10515600" cy="70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Provide visual and/or audio alerts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9EF1B41-0322-359D-9BD9-DC6078ECB7B9}"/>
              </a:ext>
            </a:extLst>
          </p:cNvPr>
          <p:cNvSpPr txBox="1">
            <a:spLocks/>
          </p:cNvSpPr>
          <p:nvPr/>
        </p:nvSpPr>
        <p:spPr>
          <a:xfrm>
            <a:off x="838200" y="-1082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Team Roles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8A3E6F-3661-0F7A-C642-797DA1B1E319}"/>
              </a:ext>
            </a:extLst>
          </p:cNvPr>
          <p:cNvSpPr txBox="1">
            <a:spLocks/>
          </p:cNvSpPr>
          <p:nvPr/>
        </p:nvSpPr>
        <p:spPr>
          <a:xfrm>
            <a:off x="-6411936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Risk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BA639E-FB88-59D2-8729-E57B9386D4E7}"/>
              </a:ext>
            </a:extLst>
          </p:cNvPr>
          <p:cNvSpPr txBox="1">
            <a:spLocks/>
          </p:cNvSpPr>
          <p:nvPr/>
        </p:nvSpPr>
        <p:spPr>
          <a:xfrm>
            <a:off x="12822662" y="2590067"/>
            <a:ext cx="10515600" cy="167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CNN may be too slow for live video on phones</a:t>
            </a:r>
          </a:p>
          <a:p>
            <a:r>
              <a:rPr lang="en-US">
                <a:ea typeface="+mn-lt"/>
                <a:cs typeface="+mn-lt"/>
              </a:rPr>
              <a:t>Poor lighting and motion blur may cause misclassification</a:t>
            </a:r>
            <a:endParaRPr lang="en-US"/>
          </a:p>
          <a:p>
            <a:r>
              <a:rPr lang="en-US"/>
              <a:t>Limited time in the semester to complete the application</a:t>
            </a:r>
          </a:p>
          <a:p>
            <a:r>
              <a:rPr lang="en-US"/>
              <a:t>Varying Image/Video Quality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84CAD-D27D-BC86-6D4A-259276FD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347" y="2590067"/>
            <a:ext cx="10515600" cy="16778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CNN may be too slow for live video on phones</a:t>
            </a:r>
          </a:p>
          <a:p>
            <a:r>
              <a:rPr lang="en-US">
                <a:ea typeface="+mn-lt"/>
                <a:cs typeface="+mn-lt"/>
              </a:rPr>
              <a:t>Poor lighting and motion blur may cause misclassification</a:t>
            </a:r>
            <a:endParaRPr lang="en-US"/>
          </a:p>
          <a:p>
            <a:r>
              <a:rPr lang="en-US"/>
              <a:t>Limited time in the semester to complete the application</a:t>
            </a:r>
          </a:p>
          <a:p>
            <a:r>
              <a:rPr lang="en-US"/>
              <a:t>Varying Image/Video Quality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7DE548-73A1-6718-3ECE-9901087AF9FB}"/>
              </a:ext>
            </a:extLst>
          </p:cNvPr>
          <p:cNvSpPr txBox="1">
            <a:spLocks/>
          </p:cNvSpPr>
          <p:nvPr/>
        </p:nvSpPr>
        <p:spPr>
          <a:xfrm>
            <a:off x="-3966681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Risk</a:t>
            </a:r>
          </a:p>
        </p:txBody>
      </p:sp>
    </p:spTree>
    <p:extLst>
      <p:ext uri="{BB962C8B-B14F-4D97-AF65-F5344CB8AC3E}">
        <p14:creationId xmlns:p14="http://schemas.microsoft.com/office/powerpoint/2010/main" val="278875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97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67302-7546-FE6F-03B5-DA58219F0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ars on the road with cars&#10;&#10;AI-generated content may be incorrect.">
            <a:extLst>
              <a:ext uri="{FF2B5EF4-FFF2-40B4-BE49-F238E27FC236}">
                <a16:creationId xmlns:a16="http://schemas.microsoft.com/office/drawing/2014/main" id="{41B9679F-15C8-41F9-4F7C-5F6CAE23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2684CC0-6F94-E31C-C821-855F2065E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A silhouette of a road with a city in the background&#10;&#10;AI-generated content may be incorrect.">
            <a:extLst>
              <a:ext uri="{FF2B5EF4-FFF2-40B4-BE49-F238E27FC236}">
                <a16:creationId xmlns:a16="http://schemas.microsoft.com/office/drawing/2014/main" id="{5727D9FF-A208-2035-8D39-3ADF8B679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" y="-2571"/>
            <a:ext cx="12196569" cy="6860571"/>
          </a:xfrm>
          <a:prstGeom prst="rect">
            <a:avLst/>
          </a:prstGeom>
        </p:spPr>
      </p:pic>
      <p:pic>
        <p:nvPicPr>
          <p:cNvPr id="28" name="Picture 27" descr="A close up of a plane wing&#10;&#10;AI-generated content may be incorrect.">
            <a:extLst>
              <a:ext uri="{FF2B5EF4-FFF2-40B4-BE49-F238E27FC236}">
                <a16:creationId xmlns:a16="http://schemas.microsoft.com/office/drawing/2014/main" id="{98F2EA58-0ACC-7637-3BA0-AF2F1C066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32" name="Picture 31" descr="A black suv with a spare tire&#10;&#10;AI-generated content may be incorrect.">
            <a:extLst>
              <a:ext uri="{FF2B5EF4-FFF2-40B4-BE49-F238E27FC236}">
                <a16:creationId xmlns:a16="http://schemas.microsoft.com/office/drawing/2014/main" id="{AB8565B8-4C5E-58D2-4E80-7339C42BB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" y="-1285"/>
            <a:ext cx="12191998" cy="6857999"/>
          </a:xfrm>
          <a:prstGeom prst="rect">
            <a:avLst/>
          </a:prstGeom>
        </p:spPr>
      </p:pic>
      <p:pic>
        <p:nvPicPr>
          <p:cNvPr id="34" name="Picture 33" descr="A group of cars in a black background&#10;&#10;AI-generated content may be incorrect.">
            <a:extLst>
              <a:ext uri="{FF2B5EF4-FFF2-40B4-BE49-F238E27FC236}">
                <a16:creationId xmlns:a16="http://schemas.microsoft.com/office/drawing/2014/main" id="{8ECFD5AB-8CF9-EA0E-77A1-44C1FE4B7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C218A1-4389-92A1-E0D2-19C95C1FC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40" name="Picture 39" descr="A green and white street sign&#10;&#10;AI-generated content may be incorrect.">
            <a:extLst>
              <a:ext uri="{FF2B5EF4-FFF2-40B4-BE49-F238E27FC236}">
                <a16:creationId xmlns:a16="http://schemas.microsoft.com/office/drawing/2014/main" id="{7365CE74-B824-5025-7A40-0A4B950FC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E5154-2510-E0C3-678D-73A1D9F1846C}"/>
              </a:ext>
            </a:extLst>
          </p:cNvPr>
          <p:cNvSpPr txBox="1">
            <a:spLocks/>
          </p:cNvSpPr>
          <p:nvPr/>
        </p:nvSpPr>
        <p:spPr>
          <a:xfrm>
            <a:off x="1524000" y="-257431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/>
              <a:t>Traffic Sign Recognition </a:t>
            </a:r>
          </a:p>
          <a:p>
            <a:pPr algn="ctr"/>
            <a:r>
              <a:rPr lang="en-US" sz="7200"/>
              <a:t>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64CCF8B-DE20-F71F-095C-89165A99AA10}"/>
              </a:ext>
            </a:extLst>
          </p:cNvPr>
          <p:cNvSpPr txBox="1">
            <a:spLocks/>
          </p:cNvSpPr>
          <p:nvPr/>
        </p:nvSpPr>
        <p:spPr>
          <a:xfrm>
            <a:off x="1524000" y="76066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/>
              <a:t>Team 7</a:t>
            </a:r>
            <a:br>
              <a:rPr lang="en-US" sz="3600"/>
            </a:br>
            <a:br>
              <a:rPr lang="en-US" sz="3600"/>
            </a:br>
            <a:r>
              <a:rPr lang="en-US" sz="3600"/>
              <a:t>Sponsored by: The PFW CS Department</a:t>
            </a:r>
          </a:p>
          <a:p>
            <a:pPr marL="0" indent="0" algn="ctr">
              <a:buNone/>
            </a:pPr>
            <a:r>
              <a:rPr lang="en-US" sz="3600"/>
              <a:t>Advisor: Mohammadreza </a:t>
            </a:r>
            <a:r>
              <a:rPr lang="en-US" sz="3600" err="1"/>
              <a:t>Hajiarbabi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90270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E3D4BB-5D6E-1452-3F9E-93723CA9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BE7BAF-B4BC-7D39-7C3F-95B42E1F2301}"/>
              </a:ext>
            </a:extLst>
          </p:cNvPr>
          <p:cNvSpPr txBox="1">
            <a:spLocks/>
          </p:cNvSpPr>
          <p:nvPr/>
        </p:nvSpPr>
        <p:spPr>
          <a:xfrm>
            <a:off x="-68961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Expected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F5F46A-865F-628D-1A45-5C9578D229F2}"/>
              </a:ext>
            </a:extLst>
          </p:cNvPr>
          <p:cNvSpPr txBox="1">
            <a:spLocks/>
          </p:cNvSpPr>
          <p:nvPr/>
        </p:nvSpPr>
        <p:spPr>
          <a:xfrm>
            <a:off x="879157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Outcome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C00FD0-2C38-6A1D-BE04-45DD1E7A4512}"/>
              </a:ext>
            </a:extLst>
          </p:cNvPr>
          <p:cNvGrpSpPr/>
          <p:nvPr/>
        </p:nvGrpSpPr>
        <p:grpSpPr>
          <a:xfrm rot="2491497">
            <a:off x="8381269" y="7838880"/>
            <a:ext cx="4752975" cy="3238500"/>
            <a:chOff x="3719513" y="1809750"/>
            <a:chExt cx="4752975" cy="3238500"/>
          </a:xfrm>
        </p:grpSpPr>
        <p:pic>
          <p:nvPicPr>
            <p:cNvPr id="4" name="Picture 3" descr="Free Vectors | ID card">
              <a:extLst>
                <a:ext uri="{FF2B5EF4-FFF2-40B4-BE49-F238E27FC236}">
                  <a16:creationId xmlns:a16="http://schemas.microsoft.com/office/drawing/2014/main" id="{909623FB-8042-43E4-C1E7-5952042D7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F69140-F629-6EFA-3FA9-E31B67415DBC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/>
                <a:t>Rishi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6F9A74-0405-C653-2623-D3CBAA149E99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30A30B-E545-FBCD-F3A4-1C44F3EAD234}"/>
                </a:ext>
              </a:extLst>
            </p:cNvPr>
            <p:cNvSpPr txBox="1"/>
            <p:nvPr/>
          </p:nvSpPr>
          <p:spPr>
            <a:xfrm>
              <a:off x="4076700" y="2312194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Team Leader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5530-4DD3-8249-A049-70A5F3EAC9C0}"/>
                </a:ext>
              </a:extLst>
            </p:cNvPr>
            <p:cNvSpPr txBox="1"/>
            <p:nvPr/>
          </p:nvSpPr>
          <p:spPr>
            <a:xfrm>
              <a:off x="4133850" y="3430046"/>
              <a:ext cx="194733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Oversee Project Manager</a:t>
              </a:r>
              <a:endParaRPr lang="en-US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9DC8-0CE6-1247-5235-779A5E294EF0}"/>
                </a:ext>
              </a:extLst>
            </p:cNvPr>
            <p:cNvSpPr txBox="1"/>
            <p:nvPr/>
          </p:nvSpPr>
          <p:spPr>
            <a:xfrm>
              <a:off x="4126794" y="3615277"/>
              <a:ext cx="190500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ML model training</a:t>
              </a:r>
              <a:endParaRPr lang="en-US" b="1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9D1D5E8A-9A57-4BDB-EA72-64970E34EA04}"/>
              </a:ext>
            </a:extLst>
          </p:cNvPr>
          <p:cNvSpPr txBox="1">
            <a:spLocks/>
          </p:cNvSpPr>
          <p:nvPr/>
        </p:nvSpPr>
        <p:spPr>
          <a:xfrm>
            <a:off x="-6211589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Risk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CD2D6D9-DB8E-D40F-7CDE-E7B558D607C6}"/>
              </a:ext>
            </a:extLst>
          </p:cNvPr>
          <p:cNvSpPr txBox="1">
            <a:spLocks/>
          </p:cNvSpPr>
          <p:nvPr/>
        </p:nvSpPr>
        <p:spPr>
          <a:xfrm>
            <a:off x="12436298" y="2590067"/>
            <a:ext cx="10515600" cy="167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CNN may be too slow for live video on phones</a:t>
            </a:r>
          </a:p>
          <a:p>
            <a:r>
              <a:rPr lang="en-US">
                <a:ea typeface="+mn-lt"/>
                <a:cs typeface="+mn-lt"/>
              </a:rPr>
              <a:t>Poor lighting and motion blur may cause misclassification</a:t>
            </a:r>
            <a:endParaRPr lang="en-US"/>
          </a:p>
          <a:p>
            <a:r>
              <a:rPr lang="en-US"/>
              <a:t>Limited time in the semester to complete the application</a:t>
            </a:r>
          </a:p>
          <a:p>
            <a:r>
              <a:rPr lang="en-US"/>
              <a:t>Varying Image/Video Quality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66E4-444E-3327-D6F5-C413AD02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FC2D51-D54C-B393-1862-7FC7F102D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EAA3EB-D6EB-F8A4-7543-D49A2DA94E43}"/>
              </a:ext>
            </a:extLst>
          </p:cNvPr>
          <p:cNvGrpSpPr/>
          <p:nvPr/>
        </p:nvGrpSpPr>
        <p:grpSpPr>
          <a:xfrm>
            <a:off x="3732212" y="1484313"/>
            <a:ext cx="4752975" cy="3238500"/>
            <a:chOff x="3719513" y="1809750"/>
            <a:chExt cx="4752975" cy="3238500"/>
          </a:xfrm>
        </p:grpSpPr>
        <p:pic>
          <p:nvPicPr>
            <p:cNvPr id="3" name="Picture 2" descr="Free Vectors | ID card">
              <a:extLst>
                <a:ext uri="{FF2B5EF4-FFF2-40B4-BE49-F238E27FC236}">
                  <a16:creationId xmlns:a16="http://schemas.microsoft.com/office/drawing/2014/main" id="{827F7847-6CF5-1B16-665D-60CEA35C6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EA37D4-C86D-9441-7123-E398EAC052FE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/>
                <a:t>Rishi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35785E-54FD-9D8F-8F1B-4984C7C0C2F2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1361D8-E9F4-A60B-F585-E68B88D4AD53}"/>
                </a:ext>
              </a:extLst>
            </p:cNvPr>
            <p:cNvSpPr txBox="1"/>
            <p:nvPr/>
          </p:nvSpPr>
          <p:spPr>
            <a:xfrm>
              <a:off x="4076700" y="2312194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Team Leader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49381-8F3B-4D5A-FDAA-AB92EDCB3735}"/>
                </a:ext>
              </a:extLst>
            </p:cNvPr>
            <p:cNvSpPr txBox="1"/>
            <p:nvPr/>
          </p:nvSpPr>
          <p:spPr>
            <a:xfrm>
              <a:off x="4133850" y="3430046"/>
              <a:ext cx="194733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Oversee Project Manager</a:t>
              </a:r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1073D-7A2D-5050-E7F3-31571906DFB1}"/>
                </a:ext>
              </a:extLst>
            </p:cNvPr>
            <p:cNvSpPr txBox="1"/>
            <p:nvPr/>
          </p:nvSpPr>
          <p:spPr>
            <a:xfrm>
              <a:off x="4126794" y="3615277"/>
              <a:ext cx="190500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ML model training</a:t>
              </a:r>
              <a:endParaRPr lang="en-US" b="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6C45E7-7323-A4AC-FD6A-6A9836E54351}"/>
              </a:ext>
            </a:extLst>
          </p:cNvPr>
          <p:cNvGrpSpPr/>
          <p:nvPr/>
        </p:nvGrpSpPr>
        <p:grpSpPr>
          <a:xfrm rot="2370907">
            <a:off x="8434387" y="8000045"/>
            <a:ext cx="4752975" cy="3238500"/>
            <a:chOff x="3719513" y="1809750"/>
            <a:chExt cx="4752975" cy="3238500"/>
          </a:xfrm>
        </p:grpSpPr>
        <p:pic>
          <p:nvPicPr>
            <p:cNvPr id="23" name="Picture 2" descr="Free Vectors | ID card">
              <a:extLst>
                <a:ext uri="{FF2B5EF4-FFF2-40B4-BE49-F238E27FC236}">
                  <a16:creationId xmlns:a16="http://schemas.microsoft.com/office/drawing/2014/main" id="{E140909E-A61C-61A1-9EC9-5F3ACAB38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33575-13BD-8631-8983-8B4589CA94ED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Aidan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0E5B9C-FC66-F9CC-BA31-7AC2FC14507E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FB6AD3-D534-CBC8-3D63-37F6AF672057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ML Model Training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220D3-BA52-24A7-3DA2-AABBA821E151}"/>
                </a:ext>
              </a:extLst>
            </p:cNvPr>
            <p:cNvSpPr txBox="1"/>
            <p:nvPr/>
          </p:nvSpPr>
          <p:spPr>
            <a:xfrm>
              <a:off x="4133850" y="3602444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Backend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00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3270-A0C6-EC2B-83CB-7F9E4663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48F0F5-EABA-DCB4-997C-45AF6714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E35952-B3AE-B64A-D697-1266AB95EEAE}"/>
              </a:ext>
            </a:extLst>
          </p:cNvPr>
          <p:cNvGrpSpPr/>
          <p:nvPr/>
        </p:nvGrpSpPr>
        <p:grpSpPr>
          <a:xfrm>
            <a:off x="3719512" y="1497645"/>
            <a:ext cx="4752975" cy="3238500"/>
            <a:chOff x="3719513" y="1809750"/>
            <a:chExt cx="4752975" cy="3238500"/>
          </a:xfrm>
        </p:grpSpPr>
        <p:pic>
          <p:nvPicPr>
            <p:cNvPr id="23" name="Picture 2" descr="Free Vectors | ID card">
              <a:extLst>
                <a:ext uri="{FF2B5EF4-FFF2-40B4-BE49-F238E27FC236}">
                  <a16:creationId xmlns:a16="http://schemas.microsoft.com/office/drawing/2014/main" id="{5C858230-4DCB-72DA-516F-DA51C4A2F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6C2AE4-B695-2ADD-1147-5C4959A66EA1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Aidan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54B68C-CAA8-7687-C759-387CB8F6F5D1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D9C050-F946-E726-F662-32F1D891736B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ML Model Training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AEC7E1-EEA6-6640-874A-8613161C7AA8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Backend Development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1850AA-4838-7253-E4CC-B78A226D6647}"/>
              </a:ext>
            </a:extLst>
          </p:cNvPr>
          <p:cNvGrpSpPr/>
          <p:nvPr/>
        </p:nvGrpSpPr>
        <p:grpSpPr>
          <a:xfrm rot="2370907">
            <a:off x="8434387" y="8000045"/>
            <a:ext cx="4752975" cy="3238500"/>
            <a:chOff x="3719513" y="1809750"/>
            <a:chExt cx="4752975" cy="3238500"/>
          </a:xfrm>
        </p:grpSpPr>
        <p:pic>
          <p:nvPicPr>
            <p:cNvPr id="10" name="Picture 2" descr="Free Vectors | ID card">
              <a:extLst>
                <a:ext uri="{FF2B5EF4-FFF2-40B4-BE49-F238E27FC236}">
                  <a16:creationId xmlns:a16="http://schemas.microsoft.com/office/drawing/2014/main" id="{52604A8A-4DC4-1525-FB1C-5E89D02D0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49BE44-5E5C-04B0-DA5B-2D1633B0B586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Jacob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5E1417-68E7-EAC3-A7A1-423691D33C71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1418D9-B0D0-D3AD-BA4F-F592A8308DDB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A28E9C-513B-531C-686D-A0059A88FA77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1E481E-7DD8-6E30-6D2C-5880A6259943}"/>
              </a:ext>
            </a:extLst>
          </p:cNvPr>
          <p:cNvGrpSpPr/>
          <p:nvPr/>
        </p:nvGrpSpPr>
        <p:grpSpPr>
          <a:xfrm rot="19419085">
            <a:off x="-6385589" y="4368422"/>
            <a:ext cx="4752975" cy="3238500"/>
            <a:chOff x="3719513" y="1809750"/>
            <a:chExt cx="4752975" cy="3238500"/>
          </a:xfrm>
        </p:grpSpPr>
        <p:pic>
          <p:nvPicPr>
            <p:cNvPr id="8" name="Picture 7" descr="Free Vectors | ID card">
              <a:extLst>
                <a:ext uri="{FF2B5EF4-FFF2-40B4-BE49-F238E27FC236}">
                  <a16:creationId xmlns:a16="http://schemas.microsoft.com/office/drawing/2014/main" id="{2E80DC4D-A54D-43F5-DFFC-61B7A0E5A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A4A40-8D65-B331-E830-06A95FA48CCE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/>
                <a:t>Rishi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48AF0D-6B94-6447-7304-5BDC4566394F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4C9B6E-15AD-7374-B9BC-D70629ADF7D9}"/>
                </a:ext>
              </a:extLst>
            </p:cNvPr>
            <p:cNvSpPr txBox="1"/>
            <p:nvPr/>
          </p:nvSpPr>
          <p:spPr>
            <a:xfrm>
              <a:off x="4076700" y="2312194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Team Leader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B0519B-EDB2-6B78-76AF-A3B71EEF5847}"/>
                </a:ext>
              </a:extLst>
            </p:cNvPr>
            <p:cNvSpPr txBox="1"/>
            <p:nvPr/>
          </p:nvSpPr>
          <p:spPr>
            <a:xfrm>
              <a:off x="4133850" y="3430046"/>
              <a:ext cx="194733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Oversee Project Manager</a:t>
              </a:r>
              <a:endParaRPr 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2A81CA-5A47-2EFE-F09C-2AA86A7700A4}"/>
                </a:ext>
              </a:extLst>
            </p:cNvPr>
            <p:cNvSpPr txBox="1"/>
            <p:nvPr/>
          </p:nvSpPr>
          <p:spPr>
            <a:xfrm>
              <a:off x="4126794" y="3615277"/>
              <a:ext cx="190500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b="1"/>
                <a:t>ML model training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1419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446F-F747-9769-4EEA-3F6C560A8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92B3D4-21F2-F434-F700-0B81B093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6B4707-9F18-3075-6B6A-AF9D2E818EF9}"/>
              </a:ext>
            </a:extLst>
          </p:cNvPr>
          <p:cNvGrpSpPr/>
          <p:nvPr/>
        </p:nvGrpSpPr>
        <p:grpSpPr>
          <a:xfrm rot="19730130">
            <a:off x="-6886269" y="4684797"/>
            <a:ext cx="4752975" cy="3238500"/>
            <a:chOff x="3719513" y="1809750"/>
            <a:chExt cx="4752975" cy="3238500"/>
          </a:xfrm>
        </p:grpSpPr>
        <p:pic>
          <p:nvPicPr>
            <p:cNvPr id="3" name="Picture 2" descr="Free Vectors | ID card">
              <a:extLst>
                <a:ext uri="{FF2B5EF4-FFF2-40B4-BE49-F238E27FC236}">
                  <a16:creationId xmlns:a16="http://schemas.microsoft.com/office/drawing/2014/main" id="{89229488-5EC5-33F9-2053-EAD92C8FD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05570C-E40D-E13C-AB52-32CD4DBFC216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Aidan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DE20F-3060-8014-6E5E-70F3786E9747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4B655-CE7E-CFEE-DDC0-95DF471C8E63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ML Model Training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451CB6-7A62-E979-E9C8-A98F50C684DF}"/>
                </a:ext>
              </a:extLst>
            </p:cNvPr>
            <p:cNvSpPr txBox="1"/>
            <p:nvPr/>
          </p:nvSpPr>
          <p:spPr>
            <a:xfrm>
              <a:off x="4133850" y="3602444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/>
                <a:t>Backend Development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B5963E-1905-0FA1-EF4F-7C42E534B11E}"/>
              </a:ext>
            </a:extLst>
          </p:cNvPr>
          <p:cNvGrpSpPr/>
          <p:nvPr/>
        </p:nvGrpSpPr>
        <p:grpSpPr>
          <a:xfrm>
            <a:off x="3719512" y="1497645"/>
            <a:ext cx="4752975" cy="3238500"/>
            <a:chOff x="3719513" y="1809750"/>
            <a:chExt cx="4752975" cy="3238500"/>
          </a:xfrm>
        </p:grpSpPr>
        <p:pic>
          <p:nvPicPr>
            <p:cNvPr id="23" name="Picture 2" descr="Free Vectors | ID card">
              <a:extLst>
                <a:ext uri="{FF2B5EF4-FFF2-40B4-BE49-F238E27FC236}">
                  <a16:creationId xmlns:a16="http://schemas.microsoft.com/office/drawing/2014/main" id="{D9D67640-7CEA-D641-6EC9-D3F3AF8BE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1C7CC0-CA56-3033-3703-ECD7E2EAE1BF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Jacob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12CA9B-0DBC-6D23-11C5-945C34BF4C28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873F9A-DCC3-1187-6BFC-835AB3CE8BA3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95F1F5-10D0-E73C-36DB-88784DD11A36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4762F7-6095-DFE6-6CF6-550B30F7D7C5}"/>
              </a:ext>
            </a:extLst>
          </p:cNvPr>
          <p:cNvGrpSpPr/>
          <p:nvPr/>
        </p:nvGrpSpPr>
        <p:grpSpPr>
          <a:xfrm rot="2370907">
            <a:off x="8434387" y="8000045"/>
            <a:ext cx="4752975" cy="3238500"/>
            <a:chOff x="3719513" y="1809750"/>
            <a:chExt cx="4752975" cy="3238500"/>
          </a:xfrm>
        </p:grpSpPr>
        <p:pic>
          <p:nvPicPr>
            <p:cNvPr id="10" name="Picture 2" descr="Free Vectors | ID card">
              <a:extLst>
                <a:ext uri="{FF2B5EF4-FFF2-40B4-BE49-F238E27FC236}">
                  <a16:creationId xmlns:a16="http://schemas.microsoft.com/office/drawing/2014/main" id="{1DC8C503-EE11-4D03-3A15-C225175A9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B12FCF-90F5-6F80-293A-87E7A20BC260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Hayden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FBAE00-961A-B8CA-D5F3-55E3CA117B5D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AD534-153D-5A94-9DA8-4E0824A5CC8D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3CDD18-E1F7-9274-4E76-313193DFAAEC}"/>
              </a:ext>
            </a:extLst>
          </p:cNvPr>
          <p:cNvSpPr txBox="1"/>
          <p:nvPr/>
        </p:nvSpPr>
        <p:spPr>
          <a:xfrm rot="2370907">
            <a:off x="8880989" y="9063635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5175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048E-8FE9-01E8-D903-EB8C8447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82C59C-17CE-35B7-CC4B-71EECA79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C9C44D-0DEC-9ED1-F599-FB5A030168BD}"/>
              </a:ext>
            </a:extLst>
          </p:cNvPr>
          <p:cNvGrpSpPr/>
          <p:nvPr/>
        </p:nvGrpSpPr>
        <p:grpSpPr>
          <a:xfrm rot="19730130">
            <a:off x="-6886269" y="4684797"/>
            <a:ext cx="4752975" cy="3238500"/>
            <a:chOff x="3719513" y="1809750"/>
            <a:chExt cx="4752975" cy="3238500"/>
          </a:xfrm>
        </p:grpSpPr>
        <p:pic>
          <p:nvPicPr>
            <p:cNvPr id="3" name="Picture 2" descr="Free Vectors | ID card">
              <a:extLst>
                <a:ext uri="{FF2B5EF4-FFF2-40B4-BE49-F238E27FC236}">
                  <a16:creationId xmlns:a16="http://schemas.microsoft.com/office/drawing/2014/main" id="{FB26CAC4-6F5B-B609-4337-78CA68BB4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25846A-5CEE-8E4C-71CD-037D4DFCC5EB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Jacob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D49EED-7EC8-44D9-704E-C37F9127EB84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8D8C5D-AF78-7805-8716-8762032BE57D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E7A520-C4BB-F76A-A481-2743A07CBE8B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7B0C64-8848-BE26-EE4E-0794F04D8F48}"/>
              </a:ext>
            </a:extLst>
          </p:cNvPr>
          <p:cNvGrpSpPr/>
          <p:nvPr/>
        </p:nvGrpSpPr>
        <p:grpSpPr>
          <a:xfrm>
            <a:off x="3719512" y="1497645"/>
            <a:ext cx="4752975" cy="3238500"/>
            <a:chOff x="3719513" y="1809750"/>
            <a:chExt cx="4752975" cy="3238500"/>
          </a:xfrm>
        </p:grpSpPr>
        <p:pic>
          <p:nvPicPr>
            <p:cNvPr id="23" name="Picture 2" descr="Free Vectors | ID card">
              <a:extLst>
                <a:ext uri="{FF2B5EF4-FFF2-40B4-BE49-F238E27FC236}">
                  <a16:creationId xmlns:a16="http://schemas.microsoft.com/office/drawing/2014/main" id="{784307E3-8F88-0555-9367-5DAF66FB5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18B541-DF39-3974-FFFF-0741FAB9BB70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Hayden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8AA4CA-6081-18A3-6CE4-16FFACDD6020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A49265-41BB-67E1-370A-AF7CF54C5E64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A533F2-378D-6173-5F12-58DD10325A62}"/>
              </a:ext>
            </a:extLst>
          </p:cNvPr>
          <p:cNvGrpSpPr/>
          <p:nvPr/>
        </p:nvGrpSpPr>
        <p:grpSpPr>
          <a:xfrm rot="2370907">
            <a:off x="8434387" y="8000045"/>
            <a:ext cx="4752975" cy="3238500"/>
            <a:chOff x="3719513" y="1809750"/>
            <a:chExt cx="4752975" cy="3238500"/>
          </a:xfrm>
        </p:grpSpPr>
        <p:pic>
          <p:nvPicPr>
            <p:cNvPr id="10" name="Picture 2" descr="Free Vectors | ID card">
              <a:extLst>
                <a:ext uri="{FF2B5EF4-FFF2-40B4-BE49-F238E27FC236}">
                  <a16:creationId xmlns:a16="http://schemas.microsoft.com/office/drawing/2014/main" id="{FB773CEC-1950-164B-8A2D-6BA4ED64B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CBA9C-E1C6-E42D-5575-13B2B45C131E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Shreya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7E0DE0-859E-0F4A-5EE0-9B77B09D1047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4452AF-0ABD-4D06-F312-6AF8F220BC42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3CBDC3-D491-80BC-4226-540D205F32B7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Datasets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187236-AF9E-4692-AE8B-00ECB3187528}"/>
                </a:ext>
              </a:extLst>
            </p:cNvPr>
            <p:cNvSpPr txBox="1"/>
            <p:nvPr/>
          </p:nvSpPr>
          <p:spPr>
            <a:xfrm>
              <a:off x="4133850" y="38156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Validation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B7F4-2494-2FF5-44F0-DAB1120DF0BC}"/>
              </a:ext>
            </a:extLst>
          </p:cNvPr>
          <p:cNvSpPr txBox="1"/>
          <p:nvPr/>
        </p:nvSpPr>
        <p:spPr>
          <a:xfrm>
            <a:off x="4133849" y="327495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85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C1BC-E1EC-2443-EBBD-9C659EB9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243E5A-B7AC-DE2D-C6F0-D2A4F0B9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D9CA6C-B0F5-D639-E981-80CABA8AE0EA}"/>
              </a:ext>
            </a:extLst>
          </p:cNvPr>
          <p:cNvGrpSpPr/>
          <p:nvPr/>
        </p:nvGrpSpPr>
        <p:grpSpPr>
          <a:xfrm rot="19730130">
            <a:off x="-6886269" y="4684797"/>
            <a:ext cx="4752975" cy="3238500"/>
            <a:chOff x="3719513" y="1809750"/>
            <a:chExt cx="4752975" cy="3238500"/>
          </a:xfrm>
        </p:grpSpPr>
        <p:pic>
          <p:nvPicPr>
            <p:cNvPr id="3" name="Picture 2" descr="Free Vectors | ID card">
              <a:extLst>
                <a:ext uri="{FF2B5EF4-FFF2-40B4-BE49-F238E27FC236}">
                  <a16:creationId xmlns:a16="http://schemas.microsoft.com/office/drawing/2014/main" id="{E7201DEB-9727-A78B-B3FE-512338B26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0680D2-4A8C-B3A8-5C2C-CAE93D745BCE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Hayden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08FDB8-A98B-85F2-CA8A-12BFA2BC0C69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FFBBA-225F-B2AB-934E-D5E41320DCAB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Testing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A87211-BB9C-F7FF-BEDC-B1CDE2324678}"/>
              </a:ext>
            </a:extLst>
          </p:cNvPr>
          <p:cNvGrpSpPr/>
          <p:nvPr/>
        </p:nvGrpSpPr>
        <p:grpSpPr>
          <a:xfrm>
            <a:off x="3719512" y="1497645"/>
            <a:ext cx="4752975" cy="3238500"/>
            <a:chOff x="3719513" y="1809750"/>
            <a:chExt cx="4752975" cy="3238500"/>
          </a:xfrm>
        </p:grpSpPr>
        <p:pic>
          <p:nvPicPr>
            <p:cNvPr id="23" name="Picture 2" descr="Free Vectors | ID card">
              <a:extLst>
                <a:ext uri="{FF2B5EF4-FFF2-40B4-BE49-F238E27FC236}">
                  <a16:creationId xmlns:a16="http://schemas.microsoft.com/office/drawing/2014/main" id="{DDAE5E7F-640D-D201-A76F-9BD7E5F65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D3DA6D-FDBB-9B0F-D150-99B7074C91ED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Shreya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BD213C-5D02-3323-4EC2-F18735C0A725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B74EB6-6175-5DAC-C48F-3274A06EEAC6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0336AA-9CA3-4D86-25B3-5DEB06BC1EBA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Datasets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DBBD5C-BF5A-5832-A342-78AC35D2EDDF}"/>
                </a:ext>
              </a:extLst>
            </p:cNvPr>
            <p:cNvSpPr txBox="1"/>
            <p:nvPr/>
          </p:nvSpPr>
          <p:spPr>
            <a:xfrm>
              <a:off x="4133850" y="38156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Validation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8DE4CF5C-9B94-B0F9-4883-2AF9D5DE8BBB}"/>
              </a:ext>
            </a:extLst>
          </p:cNvPr>
          <p:cNvSpPr txBox="1">
            <a:spLocks/>
          </p:cNvSpPr>
          <p:nvPr/>
        </p:nvSpPr>
        <p:spPr>
          <a:xfrm>
            <a:off x="781049" y="6928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B9CB4-06FB-D284-BED2-43F258FE45FC}"/>
              </a:ext>
            </a:extLst>
          </p:cNvPr>
          <p:cNvSpPr txBox="1"/>
          <p:nvPr/>
        </p:nvSpPr>
        <p:spPr>
          <a:xfrm rot="19730130">
            <a:off x="-6164795" y="6939575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4638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631C-F7C7-1B56-3FCD-C8CCA6069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41D6A8-85DC-9AFC-9839-E6A2721D8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76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Team Roles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8A7A9-DEF6-EF7A-119B-C0446F05A6FC}"/>
              </a:ext>
            </a:extLst>
          </p:cNvPr>
          <p:cNvSpPr txBox="1">
            <a:spLocks/>
          </p:cNvSpPr>
          <p:nvPr/>
        </p:nvSpPr>
        <p:spPr>
          <a:xfrm>
            <a:off x="838200" y="5568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66EBD4-F0EA-D85E-679F-560E6684747A}"/>
              </a:ext>
            </a:extLst>
          </p:cNvPr>
          <p:cNvSpPr/>
          <p:nvPr/>
        </p:nvSpPr>
        <p:spPr>
          <a:xfrm>
            <a:off x="628650" y="4826000"/>
            <a:ext cx="10934700" cy="5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961E3-744F-B8E5-B2E1-DF8D734CB32B}"/>
              </a:ext>
            </a:extLst>
          </p:cNvPr>
          <p:cNvSpPr txBox="1"/>
          <p:nvPr/>
        </p:nvSpPr>
        <p:spPr>
          <a:xfrm>
            <a:off x="723900" y="-98683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Set Collection</a:t>
            </a:r>
          </a:p>
          <a:p>
            <a:pPr algn="ctr"/>
            <a:r>
              <a:rPr lang="en-US"/>
              <a:t>Image Preprocess</a:t>
            </a:r>
          </a:p>
          <a:p>
            <a:pPr algn="ctr"/>
            <a:r>
              <a:rPr lang="en-US"/>
              <a:t>Baseline Training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9FE5E-1B01-4BFA-07B4-C2A50CADDAD9}"/>
              </a:ext>
            </a:extLst>
          </p:cNvPr>
          <p:cNvGrpSpPr/>
          <p:nvPr/>
        </p:nvGrpSpPr>
        <p:grpSpPr>
          <a:xfrm rot="19730130">
            <a:off x="-6886269" y="4684797"/>
            <a:ext cx="4752975" cy="3238500"/>
            <a:chOff x="3719513" y="1809750"/>
            <a:chExt cx="4752975" cy="3238500"/>
          </a:xfrm>
        </p:grpSpPr>
        <p:pic>
          <p:nvPicPr>
            <p:cNvPr id="13" name="Picture 12" descr="Free Vectors | ID card">
              <a:extLst>
                <a:ext uri="{FF2B5EF4-FFF2-40B4-BE49-F238E27FC236}">
                  <a16:creationId xmlns:a16="http://schemas.microsoft.com/office/drawing/2014/main" id="{A1AAA962-1430-EA98-1E05-7FF6D32B1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513" y="1809750"/>
              <a:ext cx="4752975" cy="3238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8E0286-89A1-1147-12D8-BBD9ED7FB520}"/>
                </a:ext>
              </a:extLst>
            </p:cNvPr>
            <p:cNvSpPr txBox="1"/>
            <p:nvPr/>
          </p:nvSpPr>
          <p:spPr>
            <a:xfrm>
              <a:off x="4191000" y="2886075"/>
              <a:ext cx="19050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Shreya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C02B01-3226-D659-A62E-FA6F2A963A6B}"/>
                </a:ext>
              </a:extLst>
            </p:cNvPr>
            <p:cNvSpPr/>
            <p:nvPr/>
          </p:nvSpPr>
          <p:spPr>
            <a:xfrm>
              <a:off x="4191000" y="2352675"/>
              <a:ext cx="1495425" cy="3714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586100-018A-8FA8-1D77-9C23714C3EB8}"/>
                </a:ext>
              </a:extLst>
            </p:cNvPr>
            <p:cNvSpPr txBox="1"/>
            <p:nvPr/>
          </p:nvSpPr>
          <p:spPr>
            <a:xfrm>
              <a:off x="4133850" y="3394769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UI + UX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0340B8-99E7-DBEF-7AA2-B483DFFA2F69}"/>
                </a:ext>
              </a:extLst>
            </p:cNvPr>
            <p:cNvSpPr txBox="1"/>
            <p:nvPr/>
          </p:nvSpPr>
          <p:spPr>
            <a:xfrm>
              <a:off x="4133850" y="35870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Datasets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46711-CF6B-235F-069C-5F5EE1E9EAB1}"/>
                </a:ext>
              </a:extLst>
            </p:cNvPr>
            <p:cNvSpPr txBox="1"/>
            <p:nvPr/>
          </p:nvSpPr>
          <p:spPr>
            <a:xfrm>
              <a:off x="4133850" y="3815655"/>
              <a:ext cx="1905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Validation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2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603CF-6632-66EA-37B7-5E180522C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510D30-A64B-C8BC-FE72-719D1B9628E1}"/>
              </a:ext>
            </a:extLst>
          </p:cNvPr>
          <p:cNvSpPr txBox="1">
            <a:spLocks/>
          </p:cNvSpPr>
          <p:nvPr/>
        </p:nvSpPr>
        <p:spPr>
          <a:xfrm>
            <a:off x="838200" y="5568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4BFC78-C1B1-0D64-7F46-C3158BBDCC7C}"/>
              </a:ext>
            </a:extLst>
          </p:cNvPr>
          <p:cNvSpPr/>
          <p:nvPr/>
        </p:nvSpPr>
        <p:spPr>
          <a:xfrm>
            <a:off x="628650" y="4826000"/>
            <a:ext cx="10934700" cy="5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EC7A-811A-68A9-4DC9-749E98D31811}"/>
              </a:ext>
            </a:extLst>
          </p:cNvPr>
          <p:cNvCxnSpPr>
            <a:cxnSpLocks/>
          </p:cNvCxnSpPr>
          <p:nvPr/>
        </p:nvCxnSpPr>
        <p:spPr>
          <a:xfrm>
            <a:off x="1816100" y="45656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ED464F-D161-4B77-5F97-F0DC8444575B}"/>
              </a:ext>
            </a:extLst>
          </p:cNvPr>
          <p:cNvSpPr txBox="1"/>
          <p:nvPr/>
        </p:nvSpPr>
        <p:spPr>
          <a:xfrm>
            <a:off x="723900" y="355977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Set Collection</a:t>
            </a:r>
          </a:p>
          <a:p>
            <a:pPr algn="ctr"/>
            <a:r>
              <a:rPr lang="en-US"/>
              <a:t>Image Preprocess</a:t>
            </a:r>
          </a:p>
          <a:p>
            <a:pPr algn="ctr"/>
            <a:r>
              <a:rPr lang="en-US"/>
              <a:t>Baseline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60F545-A2AF-AFB4-BC2C-FD8FD4833776}"/>
              </a:ext>
            </a:extLst>
          </p:cNvPr>
          <p:cNvSpPr txBox="1"/>
          <p:nvPr/>
        </p:nvSpPr>
        <p:spPr>
          <a:xfrm>
            <a:off x="3644900" y="-865418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Realtime Detection</a:t>
            </a:r>
          </a:p>
          <a:p>
            <a:pPr algn="ctr"/>
            <a:r>
              <a:rPr lang="en-US"/>
              <a:t>Model Integration</a:t>
            </a:r>
          </a:p>
        </p:txBody>
      </p:sp>
    </p:spTree>
    <p:extLst>
      <p:ext uri="{BB962C8B-B14F-4D97-AF65-F5344CB8AC3E}">
        <p14:creationId xmlns:p14="http://schemas.microsoft.com/office/powerpoint/2010/main" val="62322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9F5F-F370-BBB8-F0EC-7B5DC4DD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4232488-94A9-1F33-493C-8B45D90B60ED}"/>
              </a:ext>
            </a:extLst>
          </p:cNvPr>
          <p:cNvSpPr txBox="1">
            <a:spLocks/>
          </p:cNvSpPr>
          <p:nvPr/>
        </p:nvSpPr>
        <p:spPr>
          <a:xfrm>
            <a:off x="838200" y="5568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A2B44-6D12-9DFF-B499-F50CCD586315}"/>
              </a:ext>
            </a:extLst>
          </p:cNvPr>
          <p:cNvSpPr/>
          <p:nvPr/>
        </p:nvSpPr>
        <p:spPr>
          <a:xfrm>
            <a:off x="628650" y="4826000"/>
            <a:ext cx="10934700" cy="5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923442-3A09-6F55-B0DA-EFE4A3CE18C1}"/>
              </a:ext>
            </a:extLst>
          </p:cNvPr>
          <p:cNvCxnSpPr>
            <a:cxnSpLocks/>
          </p:cNvCxnSpPr>
          <p:nvPr/>
        </p:nvCxnSpPr>
        <p:spPr>
          <a:xfrm>
            <a:off x="1816100" y="45656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EA7D55-F145-62BB-75A8-B847209FFBC0}"/>
              </a:ext>
            </a:extLst>
          </p:cNvPr>
          <p:cNvCxnSpPr>
            <a:cxnSpLocks/>
          </p:cNvCxnSpPr>
          <p:nvPr/>
        </p:nvCxnSpPr>
        <p:spPr>
          <a:xfrm>
            <a:off x="4737100" y="450850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2B51AC-0451-F7A2-695F-D741706BA023}"/>
              </a:ext>
            </a:extLst>
          </p:cNvPr>
          <p:cNvSpPr txBox="1"/>
          <p:nvPr/>
        </p:nvSpPr>
        <p:spPr>
          <a:xfrm>
            <a:off x="723900" y="355977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Set Collection</a:t>
            </a:r>
          </a:p>
          <a:p>
            <a:pPr algn="ctr"/>
            <a:r>
              <a:rPr lang="en-US"/>
              <a:t>Image Preprocess</a:t>
            </a:r>
          </a:p>
          <a:p>
            <a:pPr algn="ctr"/>
            <a:r>
              <a:rPr lang="en-US"/>
              <a:t>Baseline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FAA8F-7FB9-3DEC-AE19-86ABD7DFDB5A}"/>
              </a:ext>
            </a:extLst>
          </p:cNvPr>
          <p:cNvSpPr txBox="1"/>
          <p:nvPr/>
        </p:nvSpPr>
        <p:spPr>
          <a:xfrm>
            <a:off x="3644900" y="3744682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Realtime Detection</a:t>
            </a:r>
          </a:p>
          <a:p>
            <a:pPr algn="ctr"/>
            <a:r>
              <a:rPr lang="en-US"/>
              <a:t>Model 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D1359-9809-1CB7-C271-68DC47745A13}"/>
              </a:ext>
            </a:extLst>
          </p:cNvPr>
          <p:cNvSpPr txBox="1"/>
          <p:nvPr/>
        </p:nvSpPr>
        <p:spPr>
          <a:xfrm>
            <a:off x="6616700" y="-1091605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UI Development</a:t>
            </a:r>
          </a:p>
          <a:p>
            <a:pPr algn="ctr"/>
            <a:r>
              <a:rPr lang="en-US"/>
              <a:t>Initial Testing</a:t>
            </a:r>
          </a:p>
          <a:p>
            <a:pPr algn="ctr"/>
            <a:r>
              <a:rPr lang="en-US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16101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133A-4558-FE14-2767-CBD76C2D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E07048-6947-07F8-D12B-F7D94A8627C2}"/>
              </a:ext>
            </a:extLst>
          </p:cNvPr>
          <p:cNvSpPr txBox="1">
            <a:spLocks/>
          </p:cNvSpPr>
          <p:nvPr/>
        </p:nvSpPr>
        <p:spPr>
          <a:xfrm>
            <a:off x="838200" y="5568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8A92E-C9BD-0F29-C3B8-FBDD1C3219A3}"/>
              </a:ext>
            </a:extLst>
          </p:cNvPr>
          <p:cNvSpPr/>
          <p:nvPr/>
        </p:nvSpPr>
        <p:spPr>
          <a:xfrm>
            <a:off x="628650" y="4826000"/>
            <a:ext cx="10934700" cy="5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F89E2-770D-7441-7CB5-38B0906A7668}"/>
              </a:ext>
            </a:extLst>
          </p:cNvPr>
          <p:cNvCxnSpPr>
            <a:cxnSpLocks/>
          </p:cNvCxnSpPr>
          <p:nvPr/>
        </p:nvCxnSpPr>
        <p:spPr>
          <a:xfrm>
            <a:off x="1816100" y="45656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75183B-E546-3BA7-5149-247BB3B10B4A}"/>
              </a:ext>
            </a:extLst>
          </p:cNvPr>
          <p:cNvCxnSpPr>
            <a:cxnSpLocks/>
          </p:cNvCxnSpPr>
          <p:nvPr/>
        </p:nvCxnSpPr>
        <p:spPr>
          <a:xfrm>
            <a:off x="4737100" y="450850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497FC1-B121-9765-3025-D43A931795C6}"/>
              </a:ext>
            </a:extLst>
          </p:cNvPr>
          <p:cNvCxnSpPr>
            <a:cxnSpLocks/>
          </p:cNvCxnSpPr>
          <p:nvPr/>
        </p:nvCxnSpPr>
        <p:spPr>
          <a:xfrm>
            <a:off x="7708900" y="45402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12844E8-BA42-F047-E728-FFCC39CF9E29}"/>
              </a:ext>
            </a:extLst>
          </p:cNvPr>
          <p:cNvSpPr txBox="1"/>
          <p:nvPr/>
        </p:nvSpPr>
        <p:spPr>
          <a:xfrm>
            <a:off x="723900" y="355977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Set Collection</a:t>
            </a:r>
          </a:p>
          <a:p>
            <a:pPr algn="ctr"/>
            <a:r>
              <a:rPr lang="en-US"/>
              <a:t>Image Preprocess</a:t>
            </a:r>
          </a:p>
          <a:p>
            <a:pPr algn="ctr"/>
            <a:r>
              <a:rPr lang="en-US"/>
              <a:t>Baseline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58439-376F-E17D-B1C9-9EB94176C6C8}"/>
              </a:ext>
            </a:extLst>
          </p:cNvPr>
          <p:cNvSpPr txBox="1"/>
          <p:nvPr/>
        </p:nvSpPr>
        <p:spPr>
          <a:xfrm>
            <a:off x="3644900" y="3744682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Realtime Detection</a:t>
            </a:r>
          </a:p>
          <a:p>
            <a:pPr algn="ctr"/>
            <a:r>
              <a:rPr lang="en-US"/>
              <a:t>Model Integration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EDAB7-E334-583A-FEFE-C6938DF21558}"/>
              </a:ext>
            </a:extLst>
          </p:cNvPr>
          <p:cNvSpPr txBox="1"/>
          <p:nvPr/>
        </p:nvSpPr>
        <p:spPr>
          <a:xfrm>
            <a:off x="6616700" y="3556595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UI Development</a:t>
            </a:r>
          </a:p>
          <a:p>
            <a:pPr algn="ctr"/>
            <a:r>
              <a:rPr lang="en-US"/>
              <a:t>Initial Testing</a:t>
            </a:r>
          </a:p>
          <a:p>
            <a:pPr algn="ctr"/>
            <a:r>
              <a:rPr lang="en-US"/>
              <a:t>Refinement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81CD-82F7-6718-71D6-90F5985EA8F8}"/>
              </a:ext>
            </a:extLst>
          </p:cNvPr>
          <p:cNvSpPr txBox="1"/>
          <p:nvPr/>
        </p:nvSpPr>
        <p:spPr>
          <a:xfrm>
            <a:off x="9740900" y="-1444804"/>
            <a:ext cx="20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Final Evaluation</a:t>
            </a:r>
          </a:p>
          <a:p>
            <a:pPr algn="ctr"/>
            <a:r>
              <a:rPr lang="en-US"/>
              <a:t>Report Preparation</a:t>
            </a:r>
          </a:p>
          <a:p>
            <a:pPr algn="ctr"/>
            <a:r>
              <a:rPr lang="en-US"/>
              <a:t>Demo</a:t>
            </a:r>
          </a:p>
          <a:p>
            <a:pPr algn="ctr"/>
            <a:r>
              <a:rPr lang="en-US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20211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6E3C93C-9069-F8DD-963C-26A95BCB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55" y="2429352"/>
            <a:ext cx="8352890" cy="2076763"/>
          </a:xfrm>
        </p:spPr>
        <p:txBody>
          <a:bodyPr>
            <a:normAutofit/>
          </a:bodyPr>
          <a:lstStyle/>
          <a:p>
            <a:pPr algn="ctr"/>
            <a:r>
              <a:rPr lang="en-US" sz="6600" b="1"/>
              <a:t>Project Objective</a:t>
            </a:r>
            <a:endParaRPr lang="en-US" sz="6600"/>
          </a:p>
        </p:txBody>
      </p:sp>
      <p:pic>
        <p:nvPicPr>
          <p:cNvPr id="4" name="Picture 3" descr="Cars on the road with cars&#10;&#10;AI-generated content may be incorrect.">
            <a:extLst>
              <a:ext uri="{FF2B5EF4-FFF2-40B4-BE49-F238E27FC236}">
                <a16:creationId xmlns:a16="http://schemas.microsoft.com/office/drawing/2014/main" id="{71D98865-AAAF-76D3-90C5-C7CDF5AC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5" name="Picture 4" descr="A silhouette of a road with a city in the background&#10;&#10;AI-generated content may be incorrect.">
            <a:extLst>
              <a:ext uri="{FF2B5EF4-FFF2-40B4-BE49-F238E27FC236}">
                <a16:creationId xmlns:a16="http://schemas.microsoft.com/office/drawing/2014/main" id="{AD0E96B0-6E41-D2E9-2FAF-6442007D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" y="-2571"/>
            <a:ext cx="12196569" cy="6860571"/>
          </a:xfrm>
          <a:prstGeom prst="rect">
            <a:avLst/>
          </a:prstGeom>
        </p:spPr>
      </p:pic>
      <p:pic>
        <p:nvPicPr>
          <p:cNvPr id="6" name="Picture 5" descr="A close up of a plane wing&#10;&#10;AI-generated content may be incorrect.">
            <a:extLst>
              <a:ext uri="{FF2B5EF4-FFF2-40B4-BE49-F238E27FC236}">
                <a16:creationId xmlns:a16="http://schemas.microsoft.com/office/drawing/2014/main" id="{F407234D-2F96-FB91-4D04-A18B528CC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7" name="Picture 6" descr="A black suv with a spare tire&#10;&#10;AI-generated content may be incorrect.">
            <a:extLst>
              <a:ext uri="{FF2B5EF4-FFF2-40B4-BE49-F238E27FC236}">
                <a16:creationId xmlns:a16="http://schemas.microsoft.com/office/drawing/2014/main" id="{D1602828-BA10-46CD-FD7D-A9B643F73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" y="-1285"/>
            <a:ext cx="12191998" cy="6857999"/>
          </a:xfrm>
          <a:prstGeom prst="rect">
            <a:avLst/>
          </a:prstGeom>
        </p:spPr>
      </p:pic>
      <p:pic>
        <p:nvPicPr>
          <p:cNvPr id="8" name="Picture 7" descr="A group of cars in a black background&#10;&#10;AI-generated content may be incorrect.">
            <a:extLst>
              <a:ext uri="{FF2B5EF4-FFF2-40B4-BE49-F238E27FC236}">
                <a16:creationId xmlns:a16="http://schemas.microsoft.com/office/drawing/2014/main" id="{94ED93B5-F4B1-B824-88AC-8DAD8D0BA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A7DC5E-DD0B-5257-6459-DB829847D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7" cy="6857999"/>
          </a:xfrm>
          <a:prstGeom prst="rect">
            <a:avLst/>
          </a:prstGeom>
        </p:spPr>
      </p:pic>
      <p:pic>
        <p:nvPicPr>
          <p:cNvPr id="15" name="Picture 14" descr="A green and white street sign&#10;&#10;AI-generated content may be incorrect.">
            <a:extLst>
              <a:ext uri="{FF2B5EF4-FFF2-40B4-BE49-F238E27FC236}">
                <a16:creationId xmlns:a16="http://schemas.microsoft.com/office/drawing/2014/main" id="{A4D80226-6005-5CD3-E4D8-EAEA70DE8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1285"/>
            <a:ext cx="12191996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BCDF58-617A-4891-E2D5-38837CBD76D7}"/>
              </a:ext>
            </a:extLst>
          </p:cNvPr>
          <p:cNvSpPr txBox="1"/>
          <p:nvPr/>
        </p:nvSpPr>
        <p:spPr>
          <a:xfrm>
            <a:off x="5004880" y="1454285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8348B-050D-3676-C60C-C7F2DB535B90}"/>
              </a:ext>
            </a:extLst>
          </p:cNvPr>
          <p:cNvSpPr txBox="1"/>
          <p:nvPr/>
        </p:nvSpPr>
        <p:spPr>
          <a:xfrm>
            <a:off x="6635885" y="1502764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03C6D-104F-E624-5C2E-EC657A1028DD}"/>
              </a:ext>
            </a:extLst>
          </p:cNvPr>
          <p:cNvSpPr txBox="1"/>
          <p:nvPr/>
        </p:nvSpPr>
        <p:spPr>
          <a:xfrm>
            <a:off x="8425774" y="1577502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20CD4-7E6E-0422-BC39-FE7C1BF40C04}"/>
              </a:ext>
            </a:extLst>
          </p:cNvPr>
          <p:cNvSpPr txBox="1"/>
          <p:nvPr/>
        </p:nvSpPr>
        <p:spPr>
          <a:xfrm>
            <a:off x="11773711" y="3059664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C1BCFF-AFB4-1F16-C9EB-0BEF5A33AB00}"/>
              </a:ext>
            </a:extLst>
          </p:cNvPr>
          <p:cNvSpPr txBox="1"/>
          <p:nvPr/>
        </p:nvSpPr>
        <p:spPr>
          <a:xfrm>
            <a:off x="9739008" y="3428996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9B9FA-3458-C481-EB7B-8817548EC699}"/>
              </a:ext>
            </a:extLst>
          </p:cNvPr>
          <p:cNvSpPr txBox="1"/>
          <p:nvPr/>
        </p:nvSpPr>
        <p:spPr>
          <a:xfrm>
            <a:off x="8002620" y="3339677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77891-549B-0F47-8B9F-1AB12CC79914}"/>
              </a:ext>
            </a:extLst>
          </p:cNvPr>
          <p:cNvSpPr txBox="1"/>
          <p:nvPr/>
        </p:nvSpPr>
        <p:spPr>
          <a:xfrm>
            <a:off x="6776124" y="3005535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E8CB5-1DDF-F538-E4D9-4B0A33204B57}"/>
              </a:ext>
            </a:extLst>
          </p:cNvPr>
          <p:cNvSpPr txBox="1"/>
          <p:nvPr/>
        </p:nvSpPr>
        <p:spPr>
          <a:xfrm>
            <a:off x="7110860" y="3520354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984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25D5F-DBC3-736A-87E5-B7FFBB03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A64B02F-DB05-9C69-BF2E-C0940FC7B8D4}"/>
              </a:ext>
            </a:extLst>
          </p:cNvPr>
          <p:cNvSpPr txBox="1">
            <a:spLocks/>
          </p:cNvSpPr>
          <p:nvPr/>
        </p:nvSpPr>
        <p:spPr>
          <a:xfrm>
            <a:off x="838200" y="5568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1A965-0DC9-ACAA-D67B-5336A4D669C6}"/>
              </a:ext>
            </a:extLst>
          </p:cNvPr>
          <p:cNvSpPr/>
          <p:nvPr/>
        </p:nvSpPr>
        <p:spPr>
          <a:xfrm>
            <a:off x="628650" y="4826000"/>
            <a:ext cx="10934700" cy="5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0A70B7-BB80-B3D4-13B6-2D33B5353C64}"/>
              </a:ext>
            </a:extLst>
          </p:cNvPr>
          <p:cNvCxnSpPr>
            <a:cxnSpLocks/>
          </p:cNvCxnSpPr>
          <p:nvPr/>
        </p:nvCxnSpPr>
        <p:spPr>
          <a:xfrm>
            <a:off x="1816100" y="45656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7E5E7B-25E8-5EE3-E53A-1363E037BC36}"/>
              </a:ext>
            </a:extLst>
          </p:cNvPr>
          <p:cNvCxnSpPr>
            <a:cxnSpLocks/>
          </p:cNvCxnSpPr>
          <p:nvPr/>
        </p:nvCxnSpPr>
        <p:spPr>
          <a:xfrm>
            <a:off x="4737100" y="450850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64134F-F90C-BD52-DBEB-D090E72894FF}"/>
              </a:ext>
            </a:extLst>
          </p:cNvPr>
          <p:cNvCxnSpPr>
            <a:cxnSpLocks/>
          </p:cNvCxnSpPr>
          <p:nvPr/>
        </p:nvCxnSpPr>
        <p:spPr>
          <a:xfrm>
            <a:off x="7708900" y="45402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EE8AF9-CBBD-9765-030E-7B8B91321EDE}"/>
              </a:ext>
            </a:extLst>
          </p:cNvPr>
          <p:cNvCxnSpPr>
            <a:cxnSpLocks/>
          </p:cNvCxnSpPr>
          <p:nvPr/>
        </p:nvCxnSpPr>
        <p:spPr>
          <a:xfrm>
            <a:off x="10782300" y="4540250"/>
            <a:ext cx="0" cy="3111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F9A81-7048-8ADB-B4F2-0FD9E67704C5}"/>
              </a:ext>
            </a:extLst>
          </p:cNvPr>
          <p:cNvSpPr txBox="1"/>
          <p:nvPr/>
        </p:nvSpPr>
        <p:spPr>
          <a:xfrm>
            <a:off x="9740900" y="3279596"/>
            <a:ext cx="20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Final Evaluation</a:t>
            </a:r>
          </a:p>
          <a:p>
            <a:pPr algn="ctr"/>
            <a:r>
              <a:rPr lang="en-US"/>
              <a:t>Report Preparation</a:t>
            </a:r>
          </a:p>
          <a:p>
            <a:pPr algn="ctr"/>
            <a:r>
              <a:rPr lang="en-US"/>
              <a:t>Demo</a:t>
            </a:r>
          </a:p>
          <a:p>
            <a:pPr algn="ctr"/>
            <a:r>
              <a:rPr lang="en-US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06ABA-6B59-E522-38DA-D3FF0F2635A7}"/>
              </a:ext>
            </a:extLst>
          </p:cNvPr>
          <p:cNvSpPr txBox="1"/>
          <p:nvPr/>
        </p:nvSpPr>
        <p:spPr>
          <a:xfrm>
            <a:off x="723900" y="355977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Set Collection</a:t>
            </a:r>
          </a:p>
          <a:p>
            <a:pPr algn="ctr"/>
            <a:r>
              <a:rPr lang="en-US"/>
              <a:t>Image Preprocess</a:t>
            </a:r>
          </a:p>
          <a:p>
            <a:pPr algn="ctr"/>
            <a:r>
              <a:rPr lang="en-US"/>
              <a:t>Baseline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06C00-511B-776E-50F0-B6AC48C717CD}"/>
              </a:ext>
            </a:extLst>
          </p:cNvPr>
          <p:cNvSpPr txBox="1"/>
          <p:nvPr/>
        </p:nvSpPr>
        <p:spPr>
          <a:xfrm>
            <a:off x="3644900" y="3744682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Realtime Detection</a:t>
            </a:r>
          </a:p>
          <a:p>
            <a:pPr algn="ctr"/>
            <a:r>
              <a:rPr lang="en-US"/>
              <a:t>Model Integration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87492-778E-C5C5-9319-0CCD51DFEDFD}"/>
              </a:ext>
            </a:extLst>
          </p:cNvPr>
          <p:cNvSpPr txBox="1"/>
          <p:nvPr/>
        </p:nvSpPr>
        <p:spPr>
          <a:xfrm>
            <a:off x="6616700" y="3556595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UI Development</a:t>
            </a:r>
          </a:p>
          <a:p>
            <a:pPr algn="ctr"/>
            <a:r>
              <a:rPr lang="en-US"/>
              <a:t>Initial Testing</a:t>
            </a:r>
          </a:p>
          <a:p>
            <a:pPr algn="ctr"/>
            <a:r>
              <a:rPr lang="en-US"/>
              <a:t>Refinement</a:t>
            </a:r>
          </a:p>
        </p:txBody>
      </p:sp>
    </p:spTree>
    <p:extLst>
      <p:ext uri="{BB962C8B-B14F-4D97-AF65-F5344CB8AC3E}">
        <p14:creationId xmlns:p14="http://schemas.microsoft.com/office/powerpoint/2010/main" val="366959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38C3D9-D2A0-3D72-0E2D-C953CAF7CC64}"/>
              </a:ext>
            </a:extLst>
          </p:cNvPr>
          <p:cNvSpPr txBox="1">
            <a:spLocks/>
          </p:cNvSpPr>
          <p:nvPr/>
        </p:nvSpPr>
        <p:spPr>
          <a:xfrm>
            <a:off x="1919555" y="2191172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Closing Remarks</a:t>
            </a:r>
            <a:endParaRPr lang="en-US" sz="6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231397-19F1-F479-2896-2A059BB136E7}"/>
              </a:ext>
            </a:extLst>
          </p:cNvPr>
          <p:cNvSpPr txBox="1">
            <a:spLocks/>
          </p:cNvSpPr>
          <p:nvPr/>
        </p:nvSpPr>
        <p:spPr>
          <a:xfrm>
            <a:off x="838200" y="69480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40238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386B-DC7D-8DF3-2DED-4237A3C4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F69AC-B068-EC3F-9DFE-855CDEC4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55" y="2429352"/>
            <a:ext cx="8352890" cy="2076763"/>
          </a:xfrm>
        </p:spPr>
        <p:txBody>
          <a:bodyPr>
            <a:normAutofit/>
          </a:bodyPr>
          <a:lstStyle/>
          <a:p>
            <a:pPr algn="ctr"/>
            <a:r>
              <a:rPr lang="en-US" sz="6600" b="1"/>
              <a:t>Project Objective</a:t>
            </a:r>
            <a:endParaRPr lang="en-US" sz="6600"/>
          </a:p>
        </p:txBody>
      </p:sp>
      <p:pic>
        <p:nvPicPr>
          <p:cNvPr id="4" name="Picture 3" descr="Cars on the road with cars&#10;&#10;AI-generated content may be incorrect.">
            <a:extLst>
              <a:ext uri="{FF2B5EF4-FFF2-40B4-BE49-F238E27FC236}">
                <a16:creationId xmlns:a16="http://schemas.microsoft.com/office/drawing/2014/main" id="{A02B4C35-5CCF-461A-C61B-B205256D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4900915"/>
            <a:ext cx="12191997" cy="6857999"/>
          </a:xfrm>
          <a:prstGeom prst="rect">
            <a:avLst/>
          </a:prstGeom>
        </p:spPr>
      </p:pic>
      <p:pic>
        <p:nvPicPr>
          <p:cNvPr id="5" name="Picture 4" descr="A silhouette of a road with a city in the background&#10;&#10;AI-generated content may be incorrect.">
            <a:extLst>
              <a:ext uri="{FF2B5EF4-FFF2-40B4-BE49-F238E27FC236}">
                <a16:creationId xmlns:a16="http://schemas.microsoft.com/office/drawing/2014/main" id="{4E9B3E1A-4583-E347-86D9-9F9734AB0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6" y="-6936771"/>
            <a:ext cx="12196569" cy="6860571"/>
          </a:xfrm>
          <a:prstGeom prst="rect">
            <a:avLst/>
          </a:prstGeom>
        </p:spPr>
      </p:pic>
      <p:pic>
        <p:nvPicPr>
          <p:cNvPr id="6" name="Picture 5" descr="A close up of a plane wing&#10;&#10;AI-generated content may be incorrect.">
            <a:extLst>
              <a:ext uri="{FF2B5EF4-FFF2-40B4-BE49-F238E27FC236}">
                <a16:creationId xmlns:a16="http://schemas.microsoft.com/office/drawing/2014/main" id="{2F771F96-36A5-83BB-E146-22479C05D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520" y="-1285"/>
            <a:ext cx="12191997" cy="6857999"/>
          </a:xfrm>
          <a:prstGeom prst="rect">
            <a:avLst/>
          </a:prstGeom>
        </p:spPr>
      </p:pic>
      <p:pic>
        <p:nvPicPr>
          <p:cNvPr id="7" name="Picture 6" descr="A black suv with a spare tire&#10;&#10;AI-generated content may be incorrect.">
            <a:extLst>
              <a:ext uri="{FF2B5EF4-FFF2-40B4-BE49-F238E27FC236}">
                <a16:creationId xmlns:a16="http://schemas.microsoft.com/office/drawing/2014/main" id="{40EDAAFF-526F-59D7-05E0-46EF822FB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" y="5942315"/>
            <a:ext cx="12191998" cy="6857999"/>
          </a:xfrm>
          <a:prstGeom prst="rect">
            <a:avLst/>
          </a:prstGeom>
        </p:spPr>
      </p:pic>
      <p:pic>
        <p:nvPicPr>
          <p:cNvPr id="8" name="Picture 7" descr="A group of cars in a black background&#10;&#10;AI-generated content may be incorrect.">
            <a:extLst>
              <a:ext uri="{FF2B5EF4-FFF2-40B4-BE49-F238E27FC236}">
                <a16:creationId xmlns:a16="http://schemas.microsoft.com/office/drawing/2014/main" id="{AAF38052-600E-6CDE-D6E9-02F48005E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80" y="11415"/>
            <a:ext cx="12191997" cy="6857999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C0F51B-DD3A-BAA3-36F6-F366B2284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80" y="-1285"/>
            <a:ext cx="12191997" cy="6857999"/>
          </a:xfrm>
          <a:prstGeom prst="rect">
            <a:avLst/>
          </a:prstGeom>
        </p:spPr>
      </p:pic>
      <p:pic>
        <p:nvPicPr>
          <p:cNvPr id="15" name="Picture 14" descr="A green and white street sign&#10;&#10;AI-generated content may be incorrect.">
            <a:extLst>
              <a:ext uri="{FF2B5EF4-FFF2-40B4-BE49-F238E27FC236}">
                <a16:creationId xmlns:a16="http://schemas.microsoft.com/office/drawing/2014/main" id="{8DA60EB9-15E0-306D-5F82-BB46DD1D4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" y="-5919485"/>
            <a:ext cx="12191996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10BF7F-E014-8CC7-5795-C5D5FBED3DDB}"/>
              </a:ext>
            </a:extLst>
          </p:cNvPr>
          <p:cNvSpPr txBox="1"/>
          <p:nvPr/>
        </p:nvSpPr>
        <p:spPr>
          <a:xfrm>
            <a:off x="13056680" y="-4178085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47F1CE-DAC1-A6CB-183D-447C5A866417}"/>
              </a:ext>
            </a:extLst>
          </p:cNvPr>
          <p:cNvSpPr txBox="1"/>
          <p:nvPr/>
        </p:nvSpPr>
        <p:spPr>
          <a:xfrm>
            <a:off x="14687685" y="-4129606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AB3DEC-AC54-B829-7289-6E4EC3F4FBCB}"/>
              </a:ext>
            </a:extLst>
          </p:cNvPr>
          <p:cNvSpPr txBox="1"/>
          <p:nvPr/>
        </p:nvSpPr>
        <p:spPr>
          <a:xfrm>
            <a:off x="16477574" y="-4054868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3CD826-D815-C4B7-46AC-10BCE68CF03C}"/>
              </a:ext>
            </a:extLst>
          </p:cNvPr>
          <p:cNvSpPr txBox="1"/>
          <p:nvPr/>
        </p:nvSpPr>
        <p:spPr>
          <a:xfrm>
            <a:off x="19825511" y="-2572706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07C73-5067-6EA6-5499-F23A626E784E}"/>
              </a:ext>
            </a:extLst>
          </p:cNvPr>
          <p:cNvSpPr txBox="1"/>
          <p:nvPr/>
        </p:nvSpPr>
        <p:spPr>
          <a:xfrm>
            <a:off x="17790808" y="-2203374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7D7475-5C9C-BAF0-3786-29850848DBD5}"/>
              </a:ext>
            </a:extLst>
          </p:cNvPr>
          <p:cNvSpPr txBox="1"/>
          <p:nvPr/>
        </p:nvSpPr>
        <p:spPr>
          <a:xfrm>
            <a:off x="16054420" y="-2292693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B9DE72-2E42-60EB-31AB-4B641F01C0A1}"/>
              </a:ext>
            </a:extLst>
          </p:cNvPr>
          <p:cNvSpPr txBox="1"/>
          <p:nvPr/>
        </p:nvSpPr>
        <p:spPr>
          <a:xfrm>
            <a:off x="14827924" y="-2626835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BD67D0-0244-57B4-8D4A-1A23E08E60C4}"/>
              </a:ext>
            </a:extLst>
          </p:cNvPr>
          <p:cNvSpPr txBox="1"/>
          <p:nvPr/>
        </p:nvSpPr>
        <p:spPr>
          <a:xfrm>
            <a:off x="15162660" y="-2112016"/>
            <a:ext cx="41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A1FBA8-622C-87AF-ECBC-7D6F66D8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56462"/>
            <a:ext cx="10515600" cy="4351338"/>
          </a:xfrm>
        </p:spPr>
        <p:txBody>
          <a:bodyPr/>
          <a:lstStyle/>
          <a:p>
            <a:pPr algn="ctr"/>
            <a:r>
              <a:rPr lang="en-US"/>
              <a:t>Build an application for new drivers to help manage the stress of driving for the user. </a:t>
            </a:r>
          </a:p>
          <a:p>
            <a:pPr algn="ctr"/>
            <a:endParaRPr lang="en-US"/>
          </a:p>
          <a:p>
            <a:pPr algn="ctr"/>
            <a:r>
              <a:rPr lang="en-US"/>
              <a:t>Our application seeks to provide audio feedback to the user regarding road awareness and safety.</a:t>
            </a:r>
          </a:p>
        </p:txBody>
      </p:sp>
    </p:spTree>
    <p:extLst>
      <p:ext uri="{BB962C8B-B14F-4D97-AF65-F5344CB8AC3E}">
        <p14:creationId xmlns:p14="http://schemas.microsoft.com/office/powerpoint/2010/main" val="248242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3D0A-7803-DEC1-43FF-53FFB394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algn="ctr"/>
            <a:r>
              <a:rPr lang="en-US"/>
              <a:t>Build an application for new drivers to help manage the stress of driving for the user. </a:t>
            </a:r>
          </a:p>
          <a:p>
            <a:pPr algn="ctr"/>
            <a:endParaRPr lang="en-US"/>
          </a:p>
          <a:p>
            <a:pPr algn="ctr"/>
            <a:r>
              <a:rPr lang="en-US"/>
              <a:t>Our application seeks to provide audio feedback to the user regarding road awareness and safety.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2E7AFD-4E9A-4630-8C17-A85128D03FBB}"/>
              </a:ext>
            </a:extLst>
          </p:cNvPr>
          <p:cNvSpPr txBox="1">
            <a:spLocks/>
          </p:cNvSpPr>
          <p:nvPr/>
        </p:nvSpPr>
        <p:spPr>
          <a:xfrm>
            <a:off x="1919555" y="-59848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Project Objective</a:t>
            </a:r>
            <a:endParaRPr lang="en-US" sz="6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EE1D4-EAE0-1123-5C79-DBB1A9CFFC57}"/>
              </a:ext>
            </a:extLst>
          </p:cNvPr>
          <p:cNvSpPr txBox="1">
            <a:spLocks/>
          </p:cNvSpPr>
          <p:nvPr/>
        </p:nvSpPr>
        <p:spPr>
          <a:xfrm>
            <a:off x="1919555" y="-2220918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30662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CBB14-19EA-574F-68FA-7CB22382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F53F-2770-2D99-32B7-6C79A4AF2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33608"/>
            <a:ext cx="10515600" cy="4351338"/>
          </a:xfrm>
        </p:spPr>
        <p:txBody>
          <a:bodyPr/>
          <a:lstStyle/>
          <a:p>
            <a:pPr algn="ctr"/>
            <a:r>
              <a:rPr lang="en-US"/>
              <a:t>Build an application for new drivers to help manage the stress of driving for the user. </a:t>
            </a:r>
          </a:p>
          <a:p>
            <a:pPr algn="ctr"/>
            <a:endParaRPr lang="en-US"/>
          </a:p>
          <a:p>
            <a:pPr algn="ctr"/>
            <a:r>
              <a:rPr lang="en-US"/>
              <a:t>Our application seeks to provide audio feedback to the user regarding road awareness and safety.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CA301B-2674-B55C-5285-73BE14F7E900}"/>
              </a:ext>
            </a:extLst>
          </p:cNvPr>
          <p:cNvSpPr txBox="1">
            <a:spLocks/>
          </p:cNvSpPr>
          <p:nvPr/>
        </p:nvSpPr>
        <p:spPr>
          <a:xfrm>
            <a:off x="1919555" y="-2188448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Project Objective</a:t>
            </a:r>
            <a:endParaRPr lang="en-US" sz="6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EF98C-6C44-9BF7-14F8-9D399B8C5ED7}"/>
              </a:ext>
            </a:extLst>
          </p:cNvPr>
          <p:cNvSpPr txBox="1">
            <a:spLocks/>
          </p:cNvSpPr>
          <p:nvPr/>
        </p:nvSpPr>
        <p:spPr>
          <a:xfrm>
            <a:off x="1919555" y="152516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12086-025D-858C-1078-59F49C00E941}"/>
              </a:ext>
            </a:extLst>
          </p:cNvPr>
          <p:cNvSpPr txBox="1"/>
          <p:nvPr/>
        </p:nvSpPr>
        <p:spPr>
          <a:xfrm>
            <a:off x="4733108" y="3137787"/>
            <a:ext cx="2725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GTSRB dataset (German Traffic Sign Recognition Benchmark)</a:t>
            </a:r>
            <a:endParaRPr lang="en-US" b="1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BB31E9-3987-88B6-5E23-AB2E8135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906" y="1686570"/>
            <a:ext cx="8243341" cy="4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AE28-8979-82A1-3A3A-0734CD096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47A5-E388-D832-4747-93534AB435E7}"/>
              </a:ext>
            </a:extLst>
          </p:cNvPr>
          <p:cNvSpPr txBox="1">
            <a:spLocks/>
          </p:cNvSpPr>
          <p:nvPr/>
        </p:nvSpPr>
        <p:spPr>
          <a:xfrm>
            <a:off x="1919555" y="152516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BEDFFF-B06C-88EE-167A-A156F8BD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329" y="1686570"/>
            <a:ext cx="8243341" cy="4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CB27BA-6A67-D388-D6E9-5B2DBCD6A3B9}"/>
              </a:ext>
            </a:extLst>
          </p:cNvPr>
          <p:cNvSpPr txBox="1"/>
          <p:nvPr/>
        </p:nvSpPr>
        <p:spPr>
          <a:xfrm>
            <a:off x="-5236810" y="3137787"/>
            <a:ext cx="2725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GTSRB dataset (German Traffic Sign Recognition Benchmark)</a:t>
            </a:r>
            <a:endParaRPr lang="en-US" b="1"/>
          </a:p>
        </p:txBody>
      </p:sp>
      <p:pic>
        <p:nvPicPr>
          <p:cNvPr id="7" name="Picture 2" descr="Amazon.com: Logitech HD Pro Webcam C920, Widescreen Video Calling and  Recording, 1080p Camera, Desktop or Laptop Webcam : Electronics">
            <a:extLst>
              <a:ext uri="{FF2B5EF4-FFF2-40B4-BE49-F238E27FC236}">
                <a16:creationId xmlns:a16="http://schemas.microsoft.com/office/drawing/2014/main" id="{D7E040D9-BAC8-97FC-7251-6F4ADA20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075" y="2229279"/>
            <a:ext cx="3883742" cy="3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ython (programming language) - Wikipedia">
            <a:extLst>
              <a:ext uri="{FF2B5EF4-FFF2-40B4-BE49-F238E27FC236}">
                <a16:creationId xmlns:a16="http://schemas.microsoft.com/office/drawing/2014/main" id="{08EFE1D1-289E-53DB-C55F-A5E7312E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346" y="2949725"/>
            <a:ext cx="2507130" cy="25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DD2CDA-4972-89B8-FF4E-6F57381B8A44}"/>
              </a:ext>
            </a:extLst>
          </p:cNvPr>
          <p:cNvCxnSpPr/>
          <p:nvPr/>
        </p:nvCxnSpPr>
        <p:spPr>
          <a:xfrm>
            <a:off x="16555075" y="4203290"/>
            <a:ext cx="3288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8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D597-547D-D4CA-A96E-B079D7C5B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9C81-A0B1-A7CE-FB1F-7F19F8D6395E}"/>
              </a:ext>
            </a:extLst>
          </p:cNvPr>
          <p:cNvSpPr txBox="1">
            <a:spLocks/>
          </p:cNvSpPr>
          <p:nvPr/>
        </p:nvSpPr>
        <p:spPr>
          <a:xfrm>
            <a:off x="1919555" y="152516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ECE690-6049-106D-8281-F11480955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07685" y="1686570"/>
            <a:ext cx="8243341" cy="4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9C142-673B-AB90-8855-440F76BC8AAD}"/>
              </a:ext>
            </a:extLst>
          </p:cNvPr>
          <p:cNvSpPr txBox="1"/>
          <p:nvPr/>
        </p:nvSpPr>
        <p:spPr>
          <a:xfrm>
            <a:off x="-17618824" y="3137787"/>
            <a:ext cx="2725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GTSRB dataset (German Traffic Sign Recognition Benchmark)</a:t>
            </a:r>
            <a:endParaRPr lang="en-US" b="1"/>
          </a:p>
        </p:txBody>
      </p:sp>
      <p:pic>
        <p:nvPicPr>
          <p:cNvPr id="9" name="Picture 2" descr="Amazon.com: Logitech HD Pro Webcam C920, Widescreen Video Calling and  Recording, 1080p Camera, Desktop or Laptop Webcam : Electronics">
            <a:extLst>
              <a:ext uri="{FF2B5EF4-FFF2-40B4-BE49-F238E27FC236}">
                <a16:creationId xmlns:a16="http://schemas.microsoft.com/office/drawing/2014/main" id="{7BBF9395-3D5B-72D5-0B89-FDAD7B44D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" y="2229279"/>
            <a:ext cx="3883742" cy="3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ython (programming language) - Wikipedia">
            <a:extLst>
              <a:ext uri="{FF2B5EF4-FFF2-40B4-BE49-F238E27FC236}">
                <a16:creationId xmlns:a16="http://schemas.microsoft.com/office/drawing/2014/main" id="{1F53C985-1B4A-9174-FD97-CBCB74DF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32" y="2949725"/>
            <a:ext cx="2507130" cy="25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99189D-31F8-2407-221E-4EFE8B890143}"/>
              </a:ext>
            </a:extLst>
          </p:cNvPr>
          <p:cNvCxnSpPr/>
          <p:nvPr/>
        </p:nvCxnSpPr>
        <p:spPr>
          <a:xfrm>
            <a:off x="4173061" y="4203290"/>
            <a:ext cx="3288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07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9023-15C7-FE27-86B5-E0AA6504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3681-5A17-E3AC-6593-64845BEF9B05}"/>
              </a:ext>
            </a:extLst>
          </p:cNvPr>
          <p:cNvSpPr txBox="1">
            <a:spLocks/>
          </p:cNvSpPr>
          <p:nvPr/>
        </p:nvSpPr>
        <p:spPr>
          <a:xfrm>
            <a:off x="1919555" y="152516"/>
            <a:ext cx="8352890" cy="207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1418E8-2E2C-6AC6-D369-120B4435E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69" y="1686570"/>
            <a:ext cx="8243341" cy="47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CCDB4-3DC5-175A-3390-800D05A7120D}"/>
              </a:ext>
            </a:extLst>
          </p:cNvPr>
          <p:cNvSpPr txBox="1"/>
          <p:nvPr/>
        </p:nvSpPr>
        <p:spPr>
          <a:xfrm>
            <a:off x="4733108" y="3247820"/>
            <a:ext cx="2725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GTSRB dataset (German Traffic Sign Recognition Benchmark)</a:t>
            </a:r>
            <a:endParaRPr lang="en-US" b="1"/>
          </a:p>
        </p:txBody>
      </p:sp>
      <p:pic>
        <p:nvPicPr>
          <p:cNvPr id="9" name="Picture 2" descr="Amazon.com: Logitech HD Pro Webcam C920, Widescreen Video Calling and  Recording, 1080p Camera, Desktop or Laptop Webcam : Electronics">
            <a:extLst>
              <a:ext uri="{FF2B5EF4-FFF2-40B4-BE49-F238E27FC236}">
                <a16:creationId xmlns:a16="http://schemas.microsoft.com/office/drawing/2014/main" id="{3910E107-8A86-A8F6-361B-B4AFE417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7915" y="2229279"/>
            <a:ext cx="3883742" cy="3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ython (programming language) - Wikipedia">
            <a:extLst>
              <a:ext uri="{FF2B5EF4-FFF2-40B4-BE49-F238E27FC236}">
                <a16:creationId xmlns:a16="http://schemas.microsoft.com/office/drawing/2014/main" id="{25DC7E8B-5ECA-7E41-4F6F-1052E136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186" y="2949725"/>
            <a:ext cx="2507130" cy="25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637587-50E6-5667-727F-33A7087F2ED7}"/>
              </a:ext>
            </a:extLst>
          </p:cNvPr>
          <p:cNvCxnSpPr/>
          <p:nvPr/>
        </p:nvCxnSpPr>
        <p:spPr>
          <a:xfrm>
            <a:off x="26946915" y="4203290"/>
            <a:ext cx="3288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4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d07ec34-b2f9-4d68-9422-205e3a88bf4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49EC8B3A20284194D8E0EDE324B828" ma:contentTypeVersion="10" ma:contentTypeDescription="Create a new document." ma:contentTypeScope="" ma:versionID="c8260f7f2f9ef398f804041f2cdbe343">
  <xsd:schema xmlns:xsd="http://www.w3.org/2001/XMLSchema" xmlns:xs="http://www.w3.org/2001/XMLSchema" xmlns:p="http://schemas.microsoft.com/office/2006/metadata/properties" xmlns:ns3="4d07ec34-b2f9-4d68-9422-205e3a88bf44" xmlns:ns4="626dcac3-38e6-47a9-9565-da6947b40f9a" targetNamespace="http://schemas.microsoft.com/office/2006/metadata/properties" ma:root="true" ma:fieldsID="f38ac6685c665892a4cf46cc5f3c211f" ns3:_="" ns4:_="">
    <xsd:import namespace="4d07ec34-b2f9-4d68-9422-205e3a88bf44"/>
    <xsd:import namespace="626dcac3-38e6-47a9-9565-da6947b40f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07ec34-b2f9-4d68-9422-205e3a88bf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BillingMetadata" ma:index="1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6dcac3-38e6-47a9-9565-da6947b40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216972-D0C1-4ED5-B296-3E124598D9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31F12-B6F9-42F5-B974-1B1326D6757F}">
  <ds:schemaRefs>
    <ds:schemaRef ds:uri="4d07ec34-b2f9-4d68-9422-205e3a88bf44"/>
    <ds:schemaRef ds:uri="626dcac3-38e6-47a9-9565-da6947b40f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C23DF2A-4880-4205-90F0-CBC715E28B9A}">
  <ds:schemaRefs>
    <ds:schemaRef ds:uri="4d07ec34-b2f9-4d68-9422-205e3a88bf44"/>
    <ds:schemaRef ds:uri="626dcac3-38e6-47a9-9565-da6947b40f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Traffic Sign Recognition Application</vt:lpstr>
      <vt:lpstr>PowerPoint Presentation</vt:lpstr>
      <vt:lpstr>Project Objective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Technologies</vt:lpstr>
      <vt:lpstr>Tools &amp; Technologies</vt:lpstr>
      <vt:lpstr>Tools &amp; Technologies</vt:lpstr>
      <vt:lpstr>Expected Outcome</vt:lpstr>
      <vt:lpstr>Expected Outcome</vt:lpstr>
      <vt:lpstr>Expected Outcome</vt:lpstr>
      <vt:lpstr>Expected Outcome</vt:lpstr>
      <vt:lpstr>Expected Outcome</vt:lpstr>
      <vt:lpstr>Expected Outcome</vt:lpstr>
      <vt:lpstr>PowerPoint Presentation</vt:lpstr>
      <vt:lpstr>Team Roles</vt:lpstr>
      <vt:lpstr>Team Roles</vt:lpstr>
      <vt:lpstr>Team Roles</vt:lpstr>
      <vt:lpstr>Team Roles</vt:lpstr>
      <vt:lpstr>Team Roles</vt:lpstr>
      <vt:lpstr>Team Roles</vt:lpstr>
      <vt:lpstr>Team Roles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Aidan Mao</dc:creator>
  <cp:revision>4</cp:revision>
  <dcterms:created xsi:type="dcterms:W3CDTF">2025-09-12T17:03:27Z</dcterms:created>
  <dcterms:modified xsi:type="dcterms:W3CDTF">2025-09-19T17:40:55Z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0x010100FE49EC8B3A20284194D8E0EDE324B828</vt:lpwstr>
  </property>
</Properties>
</file>